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88" r:id="rId4"/>
    <p:sldId id="289" r:id="rId5"/>
    <p:sldId id="259" r:id="rId6"/>
    <p:sldId id="290" r:id="rId7"/>
    <p:sldId id="291" r:id="rId8"/>
    <p:sldId id="292" r:id="rId9"/>
    <p:sldId id="258" r:id="rId10"/>
    <p:sldId id="294" r:id="rId11"/>
    <p:sldId id="305" r:id="rId12"/>
    <p:sldId id="315" r:id="rId13"/>
    <p:sldId id="306" r:id="rId14"/>
    <p:sldId id="297" r:id="rId15"/>
    <p:sldId id="304" r:id="rId16"/>
    <p:sldId id="312" r:id="rId17"/>
    <p:sldId id="313" r:id="rId18"/>
    <p:sldId id="310" r:id="rId19"/>
    <p:sldId id="316" r:id="rId20"/>
    <p:sldId id="317" r:id="rId21"/>
    <p:sldId id="318" r:id="rId22"/>
    <p:sldId id="319" r:id="rId23"/>
    <p:sldId id="320" r:id="rId24"/>
    <p:sldId id="321" r:id="rId25"/>
    <p:sldId id="298" r:id="rId26"/>
    <p:sldId id="301" r:id="rId27"/>
    <p:sldId id="307" r:id="rId28"/>
    <p:sldId id="308" r:id="rId29"/>
    <p:sldId id="309" r:id="rId30"/>
    <p:sldId id="299" r:id="rId31"/>
    <p:sldId id="300" r:id="rId32"/>
    <p:sldId id="302" r:id="rId33"/>
    <p:sldId id="303" r:id="rId34"/>
    <p:sldId id="265" r:id="rId35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Fira Sans" panose="020B0503050000020004" pitchFamily="34" charset="0"/>
      <p:regular r:id="rId42"/>
      <p:bold r:id="rId43"/>
      <p:italic r:id="rId44"/>
      <p:boldItalic r:id="rId45"/>
    </p:embeddedFont>
    <p:embeddedFont>
      <p:font typeface="Fira Sans Medium" panose="020F0502020204030204" pitchFamily="34" charset="0"/>
      <p:regular r:id="rId46"/>
      <p: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2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D9D9D9"/>
    <a:srgbClr val="00674B"/>
    <a:srgbClr val="00AAE1"/>
    <a:srgbClr val="131921"/>
    <a:srgbClr val="232F3E"/>
    <a:srgbClr val="FFA542"/>
    <a:srgbClr val="181717"/>
    <a:srgbClr val="E15436"/>
    <a:srgbClr val="05A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20" autoAdjust="0"/>
    <p:restoredTop sz="96283" autoAdjust="0"/>
  </p:normalViewPr>
  <p:slideViewPr>
    <p:cSldViewPr snapToGrid="0" showGuides="1">
      <p:cViewPr varScale="1">
        <p:scale>
          <a:sx n="125" d="100"/>
          <a:sy n="125" d="100"/>
        </p:scale>
        <p:origin x="168" y="1744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30T14:47:29.1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886 834 24575,'-8'3'0,"1"0"0,-1 0 0,-5-1 0,3-2 0,-49 8 0,-3-6 0,6 3 0,-5-2 0,2-11 0,-1-1 0,0 4 0,1-2 0,5-8 0,4-2 0,-33-15 0,31 6 0,17 1 0,18 12 0,6 4 0,1-7 0,-2-3 0,-2-52 0,1 35 0,7-17 0,3-1 0,-1 9 0,4-12 0,3 28 0,0 18 0,3-5 0,5-3 0,1-5 0,24-17 0,-11 17 0,33-26 0,-18 26 0,27-6 0,11 1 0,-11 18 0,6 2 0,1-1 0,2 2 0,5 2 0,-1 3 0,-8 2 0,-6 2 0,15 4 0,-7 2 0,-35 7 0,9-1 0,-21 3 0,8-1 0,-17-4 0,5 4 0,-13-9 0,6 7 0,-8-5 0,1 3 0,0 6 0,-2 1 0,0 6 0,-2-9 0,-2 2 0,-3-11 0,0 4 0,0 4 0,0-2 0,0 5 0,-11 12 0,-5 16 0,-2-12 0,-13 19 0,19-43 0,-23 25 0,21-25 0,-38 30 0,33-29 0,-21 16 0,11-11 0,16-5 0,-21 9 0,24-13 0,-4 4 0,-9 10 0,12-11 0,-24 26 0,21-26 0,-7 11 0,11-15 0,6 0 0,-3-2 0,6 2 0,-4-4 0,5 4 0,-3-5 0,3 3 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960CAF-861B-4DA5-991A-1546B2B4F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F81A14-FB9F-46B7-B6FB-EA02364F7C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E1E317-8122-4D45-8E3E-80072EC743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4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31/05/23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corous-canary-051.notion.site/window-b24eed5a5a91475cb63e2315188d603e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0.png"/><Relationship Id="rId5" Type="http://schemas.openxmlformats.org/officeDocument/2006/relationships/customXml" Target="../ink/ink1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>
            <a:extLst>
              <a:ext uri="{FF2B5EF4-FFF2-40B4-BE49-F238E27FC236}">
                <a16:creationId xmlns:a16="http://schemas.microsoft.com/office/drawing/2014/main" id="{834BA1D4-0C72-474A-83FF-2D1B207A407E}"/>
              </a:ext>
            </a:extLst>
          </p:cNvPr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>
            <a:extLst>
              <a:ext uri="{FF2B5EF4-FFF2-40B4-BE49-F238E27FC236}">
                <a16:creationId xmlns:a16="http://schemas.microsoft.com/office/drawing/2014/main" id="{8C23666D-AA0B-4055-B6D1-F271DD034ADC}"/>
              </a:ext>
            </a:extLst>
          </p:cNvPr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2DD0B8-1BD4-48CA-8863-8067FDD9A41A}"/>
              </a:ext>
            </a:extLst>
          </p:cNvPr>
          <p:cNvGrpSpPr/>
          <p:nvPr/>
        </p:nvGrpSpPr>
        <p:grpSpPr>
          <a:xfrm>
            <a:off x="3718166" y="2912522"/>
            <a:ext cx="4515980" cy="1401330"/>
            <a:chOff x="3191186" y="2772513"/>
            <a:chExt cx="4515980" cy="1401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9BD28D-55F8-486A-9F93-D3268DEDBC31}"/>
                </a:ext>
              </a:extLst>
            </p:cNvPr>
            <p:cNvSpPr txBox="1"/>
            <p:nvPr/>
          </p:nvSpPr>
          <p:spPr>
            <a:xfrm>
              <a:off x="3191186" y="2772513"/>
              <a:ext cx="451598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Fira Sans Medium" panose="020B0603050000020004" pitchFamily="34" charset="0"/>
                </a:rPr>
                <a:t>ASC KHU Hands on</a:t>
              </a:r>
              <a:endParaRPr lang="en-IN" sz="4000" dirty="0">
                <a:latin typeface="Fira Sans Medium" panose="020B06030500000200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DDA832C-0B8E-44C3-8812-0B0115BD3728}"/>
                </a:ext>
              </a:extLst>
            </p:cNvPr>
            <p:cNvGrpSpPr/>
            <p:nvPr/>
          </p:nvGrpSpPr>
          <p:grpSpPr>
            <a:xfrm>
              <a:off x="4348163" y="3770174"/>
              <a:ext cx="2162175" cy="403669"/>
              <a:chOff x="3184693" y="3692320"/>
              <a:chExt cx="4123771" cy="928898"/>
            </a:xfrm>
            <a:solidFill>
              <a:srgbClr val="FF99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E72E5EF1-F411-425A-A90F-C84961599327}"/>
                  </a:ext>
                </a:extLst>
              </p:cNvPr>
              <p:cNvSpPr/>
              <p:nvPr/>
            </p:nvSpPr>
            <p:spPr>
              <a:xfrm>
                <a:off x="3184693" y="3773539"/>
                <a:ext cx="3760827" cy="847679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36A53D7-29B1-45C8-9FA1-87C9D13A5BE1}"/>
                  </a:ext>
                </a:extLst>
              </p:cNvPr>
              <p:cNvSpPr/>
              <p:nvPr/>
            </p:nvSpPr>
            <p:spPr>
              <a:xfrm>
                <a:off x="6535428" y="3692320"/>
                <a:ext cx="773036" cy="761368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5" name="Graphic 11">
            <a:extLst>
              <a:ext uri="{FF2B5EF4-FFF2-40B4-BE49-F238E27FC236}">
                <a16:creationId xmlns:a16="http://schemas.microsoft.com/office/drawing/2014/main" id="{22B03510-4CF1-46CA-BE80-1E37CD0837F6}"/>
              </a:ext>
            </a:extLst>
          </p:cNvPr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6156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0DAC882-EE8C-41E4-8ACB-AFC718BC0E0B}"/>
              </a:ext>
            </a:extLst>
          </p:cNvPr>
          <p:cNvSpPr txBox="1"/>
          <p:nvPr/>
        </p:nvSpPr>
        <p:spPr>
          <a:xfrm>
            <a:off x="6225067" y="5099656"/>
            <a:ext cx="2256460" cy="6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3200" b="0" i="0" dirty="0">
                <a:solidFill>
                  <a:schemeClr val="bg1"/>
                </a:solidFill>
                <a:effectLst/>
                <a:latin typeface="Fira Sans Medium" panose="020B0603050000020004" pitchFamily="34" charset="0"/>
              </a:rPr>
              <a:t>JEFF BEZOS</a:t>
            </a:r>
            <a:endParaRPr lang="en-IN" sz="3200" dirty="0">
              <a:solidFill>
                <a:schemeClr val="bg1"/>
              </a:solidFill>
              <a:latin typeface="Fira Sans Medium" panose="020B06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CD32F4-19B1-3058-29FE-4B4F6643C7D2}"/>
              </a:ext>
            </a:extLst>
          </p:cNvPr>
          <p:cNvSpPr txBox="1"/>
          <p:nvPr/>
        </p:nvSpPr>
        <p:spPr>
          <a:xfrm>
            <a:off x="6429676" y="1925511"/>
            <a:ext cx="5628416" cy="300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FROM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베이스 이미지 설정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COPY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파일 또는 디렉토리를 컨테이너에 복사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CMD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컨테이너가 </a:t>
            </a:r>
            <a:r>
              <a:rPr lang="en-US" altLang="ko-KR" sz="1600" dirty="0">
                <a:latin typeface="Fira Sans Medium" panose="020B0603050000020004" pitchFamily="34" charset="0"/>
              </a:rPr>
              <a:t>default</a:t>
            </a:r>
            <a:r>
              <a:rPr lang="ko-KR" altLang="en-US" sz="1600" dirty="0">
                <a:latin typeface="Fira Sans Medium" panose="020B0603050000020004" pitchFamily="34" charset="0"/>
              </a:rPr>
              <a:t>로 수행할 동작 기술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EXPOSE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노출할 컨테이너 포트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WORKDIR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컨테이너 상의 작업 디렉토리 전환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ENTRYPOINT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컨테이너가 수행될 때 실행할 명령 기술</a:t>
            </a:r>
            <a:endParaRPr lang="en-US" altLang="ko-KR" sz="1600" dirty="0">
              <a:latin typeface="Fira Sans Medium" panose="020B06030500000200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RUN – </a:t>
            </a:r>
            <a:r>
              <a:rPr lang="ko-KR" altLang="en-US" sz="1600" dirty="0">
                <a:latin typeface="Fira Sans Medium" panose="020B0603050000020004" pitchFamily="34" charset="0"/>
              </a:rPr>
              <a:t>레이어 위에 실행할 명령으로 주로 패키지 설치 시 사용</a:t>
            </a:r>
            <a:endParaRPr lang="en-US" altLang="ko-Kore-KR" sz="1600" dirty="0">
              <a:latin typeface="Fira Sans Medium" panose="020B06030500000200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194957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err="1">
                <a:latin typeface="Fira Sans Medium" panose="020B0603050000020004" pitchFamily="34" charset="0"/>
              </a:rPr>
              <a:t>Dockerfile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6A799C-1EB1-6C4F-F671-D355D5045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67" y="1648356"/>
            <a:ext cx="4826000" cy="3771900"/>
          </a:xfrm>
          <a:prstGeom prst="rect">
            <a:avLst/>
          </a:prstGeom>
        </p:spPr>
      </p:pic>
      <p:grpSp>
        <p:nvGrpSpPr>
          <p:cNvPr id="2" name="Group 64">
            <a:extLst>
              <a:ext uri="{FF2B5EF4-FFF2-40B4-BE49-F238E27FC236}">
                <a16:creationId xmlns:a16="http://schemas.microsoft.com/office/drawing/2014/main" id="{84CCA24B-A4B7-DE48-B3F0-14C408CA8B9C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4" name="Graphic 4">
              <a:extLst>
                <a:ext uri="{FF2B5EF4-FFF2-40B4-BE49-F238E27FC236}">
                  <a16:creationId xmlns:a16="http://schemas.microsoft.com/office/drawing/2014/main" id="{F5398A76-5994-15AC-28C0-FE4F0ACC33BF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5" name="Graphic 4">
              <a:extLst>
                <a:ext uri="{FF2B5EF4-FFF2-40B4-BE49-F238E27FC236}">
                  <a16:creationId xmlns:a16="http://schemas.microsoft.com/office/drawing/2014/main" id="{61CB358B-BEA3-1DD7-45E0-1DC531FF6F0D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" name="Graphic 11">
            <a:extLst>
              <a:ext uri="{FF2B5EF4-FFF2-40B4-BE49-F238E27FC236}">
                <a16:creationId xmlns:a16="http://schemas.microsoft.com/office/drawing/2014/main" id="{A45AD27E-9E5D-6BFF-EC3C-BA5D2DB960F0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040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13997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Docker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49783" y="4031119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pic>
        <p:nvPicPr>
          <p:cNvPr id="7" name="Picture 2" descr="도커 컴포즈 기초 및 문법">
            <a:extLst>
              <a:ext uri="{FF2B5EF4-FFF2-40B4-BE49-F238E27FC236}">
                <a16:creationId xmlns:a16="http://schemas.microsoft.com/office/drawing/2014/main" id="{1898529D-74C3-562A-9E92-26676516D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191" y="1531215"/>
            <a:ext cx="4120053" cy="197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44B607-7045-5A23-4A6F-1AF7768FB21B}"/>
              </a:ext>
            </a:extLst>
          </p:cNvPr>
          <p:cNvSpPr txBox="1"/>
          <p:nvPr/>
        </p:nvSpPr>
        <p:spPr>
          <a:xfrm>
            <a:off x="1323324" y="272880"/>
            <a:ext cx="31037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Docker-compose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1A18C5B-BFE0-6BB1-47EE-9FEC28C8E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9809" y="4188415"/>
            <a:ext cx="2593905" cy="21174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15DA57C-D9EB-5159-430E-AAD12DC2ED9D}"/>
              </a:ext>
            </a:extLst>
          </p:cNvPr>
          <p:cNvSpPr txBox="1"/>
          <p:nvPr/>
        </p:nvSpPr>
        <p:spPr>
          <a:xfrm>
            <a:off x="4779563" y="5035298"/>
            <a:ext cx="3910249" cy="423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Fira Sans Medium" panose="020B0603050000020004" pitchFamily="34" charset="0"/>
              </a:rPr>
              <a:t>다중 컨테이너를 </a:t>
            </a:r>
            <a:r>
              <a:rPr lang="en-US" altLang="ko-KR" sz="1600" dirty="0" err="1">
                <a:latin typeface="Fira Sans Medium" panose="020B0603050000020004" pitchFamily="34" charset="0"/>
              </a:rPr>
              <a:t>yaml</a:t>
            </a:r>
            <a:r>
              <a:rPr lang="ko-KR" altLang="en-US" sz="1600" dirty="0">
                <a:latin typeface="Fira Sans Medium" panose="020B0603050000020004" pitchFamily="34" charset="0"/>
              </a:rPr>
              <a:t>파일을 통해 배포</a:t>
            </a:r>
            <a:endParaRPr lang="en-US" altLang="ko-Kore-KR" sz="1600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11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43717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Container Orchestration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94874" y="4221447"/>
            <a:ext cx="1404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5DA57C-D9EB-5159-430E-AAD12DC2ED9D}"/>
              </a:ext>
            </a:extLst>
          </p:cNvPr>
          <p:cNvSpPr txBox="1"/>
          <p:nvPr/>
        </p:nvSpPr>
        <p:spPr>
          <a:xfrm>
            <a:off x="1020017" y="4112207"/>
            <a:ext cx="1909590" cy="423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Docker Swarm</a:t>
            </a:r>
          </a:p>
        </p:txBody>
      </p:sp>
      <p:pic>
        <p:nvPicPr>
          <p:cNvPr id="5122" name="Picture 2" descr="Docker Swarm을 이용한 쉽고 빠른 분산 서버 관리">
            <a:extLst>
              <a:ext uri="{FF2B5EF4-FFF2-40B4-BE49-F238E27FC236}">
                <a16:creationId xmlns:a16="http://schemas.microsoft.com/office/drawing/2014/main" id="{07D31C81-8B9A-43C0-CC4E-D64D9BB09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34" y="2164917"/>
            <a:ext cx="2197982" cy="21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kubernetes manifest file">
            <a:extLst>
              <a:ext uri="{FF2B5EF4-FFF2-40B4-BE49-F238E27FC236}">
                <a16:creationId xmlns:a16="http://schemas.microsoft.com/office/drawing/2014/main" id="{34F29CDD-A1D5-7680-08B3-6F14B280E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985" y="2589622"/>
            <a:ext cx="2970579" cy="1545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Apache Mesos">
            <a:extLst>
              <a:ext uri="{FF2B5EF4-FFF2-40B4-BE49-F238E27FC236}">
                <a16:creationId xmlns:a16="http://schemas.microsoft.com/office/drawing/2014/main" id="{351B89E1-EC9E-D032-8FE9-A259298C8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300" y="2217101"/>
            <a:ext cx="2342811" cy="2342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567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49783" y="4031119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82A075-2CE7-D3CF-BC05-157ED85A1BC8}"/>
              </a:ext>
            </a:extLst>
          </p:cNvPr>
          <p:cNvSpPr txBox="1"/>
          <p:nvPr/>
        </p:nvSpPr>
        <p:spPr>
          <a:xfrm>
            <a:off x="2310166" y="4100573"/>
            <a:ext cx="5134447" cy="199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CI (</a:t>
            </a:r>
            <a:r>
              <a:rPr lang="en-US" altLang="ko-Kore-KR" sz="1600" dirty="0" err="1">
                <a:latin typeface="Fira Sans Medium" panose="020B0603050000020004" pitchFamily="34" charset="0"/>
              </a:rPr>
              <a:t>Continuos</a:t>
            </a:r>
            <a:r>
              <a:rPr lang="en-US" altLang="ko-Kore-KR" sz="1600" dirty="0">
                <a:latin typeface="Fira Sans Medium" panose="020B0603050000020004" pitchFamily="34" charset="0"/>
              </a:rPr>
              <a:t> Integration)</a:t>
            </a:r>
            <a:r>
              <a:rPr lang="ko-KR" altLang="en-US" sz="1600" dirty="0">
                <a:latin typeface="Fira Sans Medium" panose="020B0603050000020004" pitchFamily="34" charset="0"/>
              </a:rPr>
              <a:t> 지속적 통합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Fira Sans Medium" panose="020B0603050000020004" pitchFamily="34" charset="0"/>
              </a:rPr>
              <a:t>=&gt;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build</a:t>
            </a:r>
            <a:r>
              <a:rPr lang="ko-KR" altLang="en-US" sz="1600" dirty="0">
                <a:latin typeface="Fira Sans Medium" panose="020B0603050000020004" pitchFamily="34" charset="0"/>
              </a:rPr>
              <a:t> 자동화</a:t>
            </a:r>
            <a:r>
              <a:rPr lang="en-US" altLang="ko-KR" sz="1600" dirty="0">
                <a:latin typeface="Fira Sans Medium" panose="020B0603050000020004" pitchFamily="34" charset="0"/>
              </a:rPr>
              <a:t>,</a:t>
            </a:r>
            <a:r>
              <a:rPr lang="ko-KR" altLang="en-US" sz="1600" dirty="0">
                <a:latin typeface="Fira Sans Medium" panose="020B0603050000020004" pitchFamily="34" charset="0"/>
              </a:rPr>
              <a:t> 유닛 및 통합 테스트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CD </a:t>
            </a:r>
            <a:r>
              <a:rPr lang="en-US" altLang="ko-KR" sz="1600" dirty="0">
                <a:latin typeface="Fira Sans Medium" panose="020B0603050000020004" pitchFamily="34" charset="0"/>
              </a:rPr>
              <a:t>(</a:t>
            </a:r>
            <a:r>
              <a:rPr lang="en-US" altLang="ko-Kore-KR" sz="1600" dirty="0" err="1">
                <a:latin typeface="Fira Sans Medium" panose="020B0603050000020004" pitchFamily="34" charset="0"/>
              </a:rPr>
              <a:t>Continuos</a:t>
            </a:r>
            <a:r>
              <a:rPr lang="en-US" altLang="ko-Kore-KR" sz="1600" dirty="0">
                <a:latin typeface="Fira Sans Medium" panose="020B0603050000020004" pitchFamily="34" charset="0"/>
              </a:rPr>
              <a:t> Delivery</a:t>
            </a:r>
            <a:r>
              <a:rPr lang="en-US" altLang="ko-KR" sz="1600" dirty="0">
                <a:latin typeface="Fira Sans Medium" panose="020B0603050000020004" pitchFamily="34" charset="0"/>
              </a:rPr>
              <a:t>)</a:t>
            </a:r>
            <a:r>
              <a:rPr lang="ko-KR" altLang="en-US" sz="1600" dirty="0">
                <a:latin typeface="Fira Sans Medium" panose="020B0603050000020004" pitchFamily="34" charset="0"/>
              </a:rPr>
              <a:t> 지속적 배포</a:t>
            </a:r>
            <a:endParaRPr lang="en-US" altLang="ko-Kore-KR" sz="16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Fira Sans Medium" panose="020B0603050000020004" pitchFamily="34" charset="0"/>
              </a:rPr>
              <a:t>=&gt;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build</a:t>
            </a:r>
            <a:r>
              <a:rPr lang="ko-KR" altLang="en-US" sz="1600" dirty="0">
                <a:latin typeface="Fira Sans Medium" panose="020B0603050000020004" pitchFamily="34" charset="0"/>
              </a:rPr>
              <a:t>된 코드를 </a:t>
            </a:r>
            <a:r>
              <a:rPr lang="en-US" altLang="ko-KR" sz="1600" dirty="0">
                <a:latin typeface="Fira Sans Medium" panose="020B0603050000020004" pitchFamily="34" charset="0"/>
              </a:rPr>
              <a:t>release</a:t>
            </a:r>
            <a:r>
              <a:rPr lang="ko-KR" altLang="en-US" sz="1600" dirty="0">
                <a:latin typeface="Fira Sans Medium" panose="020B0603050000020004" pitchFamily="34" charset="0"/>
              </a:rPr>
              <a:t>하고 </a:t>
            </a:r>
            <a:r>
              <a:rPr lang="en-US" altLang="ko-KR" sz="1600" dirty="0">
                <a:latin typeface="Fira Sans Medium" panose="020B0603050000020004" pitchFamily="34" charset="0"/>
              </a:rPr>
              <a:t>production</a:t>
            </a:r>
            <a:r>
              <a:rPr lang="ko-KR" altLang="en-US" sz="1600" dirty="0" err="1">
                <a:latin typeface="Fira Sans Medium" panose="020B0603050000020004" pitchFamily="34" charset="0"/>
              </a:rPr>
              <a:t>으로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deploy</a:t>
            </a:r>
            <a:endParaRPr lang="en-US" altLang="ko-Kore-KR" sz="1600" dirty="0">
              <a:latin typeface="Fira Sans Medium" panose="020B06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17B580-F2E0-16A9-3D99-BDB688D895E6}"/>
              </a:ext>
            </a:extLst>
          </p:cNvPr>
          <p:cNvSpPr txBox="1"/>
          <p:nvPr/>
        </p:nvSpPr>
        <p:spPr>
          <a:xfrm>
            <a:off x="1286694" y="311727"/>
            <a:ext cx="1441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</a:t>
            </a:r>
            <a:r>
              <a:rPr lang="en-US" altLang="ko-KR" sz="3000" i="1" dirty="0">
                <a:latin typeface="Fira Sans Medium" panose="020B0603050000020004" pitchFamily="34" charset="0"/>
              </a:rPr>
              <a:t>?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pic>
        <p:nvPicPr>
          <p:cNvPr id="15" name="Picture 4" descr="What is DevOps? | The DevOps engineer's handbook">
            <a:extLst>
              <a:ext uri="{FF2B5EF4-FFF2-40B4-BE49-F238E27FC236}">
                <a16:creationId xmlns:a16="http://schemas.microsoft.com/office/drawing/2014/main" id="{EE0D36FB-E177-9354-B378-17E99989A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528" y="1482036"/>
            <a:ext cx="4549541" cy="228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274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1441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</a:t>
            </a:r>
            <a:r>
              <a:rPr lang="en-US" altLang="ko-KR" sz="3000" i="1" dirty="0">
                <a:latin typeface="Fira Sans Medium" panose="020B0603050000020004" pitchFamily="34" charset="0"/>
              </a:rPr>
              <a:t>?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B81AE0D-B3CB-6205-AFC2-F1D0B1421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73" y="1176045"/>
            <a:ext cx="9040682" cy="4769781"/>
          </a:xfrm>
          <a:prstGeom prst="rect">
            <a:avLst/>
          </a:prstGeom>
        </p:spPr>
      </p:pic>
      <p:pic>
        <p:nvPicPr>
          <p:cNvPr id="3" name="Picture 2" descr="Integrating Invicti Enterprise with GitHub Actions | Invicti">
            <a:extLst>
              <a:ext uri="{FF2B5EF4-FFF2-40B4-BE49-F238E27FC236}">
                <a16:creationId xmlns:a16="http://schemas.microsoft.com/office/drawing/2014/main" id="{D0A3B38F-6023-9128-26D2-F02233C4B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8179" y="3632960"/>
            <a:ext cx="1753642" cy="89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I/CD] 젠킨스와 도커로 프로젝트 자동배포하기(3) - Jenkins">
            <a:extLst>
              <a:ext uri="{FF2B5EF4-FFF2-40B4-BE49-F238E27FC236}">
                <a16:creationId xmlns:a16="http://schemas.microsoft.com/office/drawing/2014/main" id="{7DEE97F7-630F-35B9-FA88-67EC8F227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1231" y="1637193"/>
            <a:ext cx="1176045" cy="117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025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1441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</a:t>
            </a:r>
            <a:r>
              <a:rPr lang="en-US" altLang="ko-KR" sz="3000" i="1" dirty="0">
                <a:latin typeface="Fira Sans Medium" panose="020B0603050000020004" pitchFamily="34" charset="0"/>
              </a:rPr>
              <a:t>?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8D8108-CC9B-B7FD-EF29-A8D57FB2F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050" y="3915836"/>
            <a:ext cx="2318357" cy="22867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112E3D1-6918-3A5B-19EA-B8C75D6A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321" y="1313714"/>
            <a:ext cx="2286086" cy="21152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A7834D2-C5E5-8E12-386D-6AF0B0287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573" y="1313714"/>
            <a:ext cx="2286086" cy="21152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F22930C-4EC8-112C-FE99-205C8D9C36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4143" y="3915836"/>
            <a:ext cx="2286086" cy="228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21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6260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 </a:t>
            </a:r>
            <a:r>
              <a:rPr lang="ko-KR" altLang="en-US" sz="2500" dirty="0">
                <a:latin typeface="Fira Sans Medium" panose="020B0603050000020004" pitchFamily="34" charset="0"/>
              </a:rPr>
              <a:t>실제 사례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074" name="Picture 2" descr="샘플 솔루션 아키텍처">
            <a:extLst>
              <a:ext uri="{FF2B5EF4-FFF2-40B4-BE49-F238E27FC236}">
                <a16:creationId xmlns:a16="http://schemas.microsoft.com/office/drawing/2014/main" id="{1FA88740-7526-A70D-9CCC-1AF11FB3C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320" y="1243173"/>
            <a:ext cx="6565590" cy="4951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3934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6260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 </a:t>
            </a:r>
            <a:r>
              <a:rPr lang="ko-KR" altLang="en-US" sz="2500" dirty="0">
                <a:latin typeface="Fira Sans Medium" panose="020B0603050000020004" pitchFamily="34" charset="0"/>
              </a:rPr>
              <a:t>실제 사례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F070DE-799B-3E7F-9896-3242AE1F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39544"/>
            <a:ext cx="7772400" cy="377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13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6260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 </a:t>
            </a:r>
            <a:r>
              <a:rPr lang="ko-KR" altLang="en-US" sz="2500" dirty="0">
                <a:latin typeface="Fira Sans Medium" panose="020B0603050000020004" pitchFamily="34" charset="0"/>
              </a:rPr>
              <a:t>실제 사례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8ED891-7CFF-CAB2-9B9D-92826FFD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574" y="1361726"/>
            <a:ext cx="7772400" cy="397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26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458651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500">
                <a:latin typeface="Fira Sans Medium" panose="020B0603050000020004" pitchFamily="34" charset="0"/>
              </a:rPr>
              <a:t>AWS </a:t>
            </a:r>
            <a:r>
              <a:rPr lang="ko-KR" altLang="en-US" sz="2500">
                <a:latin typeface="Fira Sans Medium" panose="020B0603050000020004" pitchFamily="34" charset="0"/>
              </a:rPr>
              <a:t>서비스로 한번 만들어보자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2" name="그림 11" descr="텍스트, 도표, 스크린샷, 평면도이(가) 표시된 사진&#10;&#10;자동 생성된 설명">
            <a:extLst>
              <a:ext uri="{FF2B5EF4-FFF2-40B4-BE49-F238E27FC236}">
                <a16:creationId xmlns:a16="http://schemas.microsoft.com/office/drawing/2014/main" id="{9DF73F60-DB1A-1DE6-5421-A534CBCF1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156" y="1809465"/>
            <a:ext cx="8056156" cy="33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1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0" y="-324873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DC5375-5814-427B-930D-D88EDD79BF3F}"/>
              </a:ext>
            </a:extLst>
          </p:cNvPr>
          <p:cNvSpPr txBox="1"/>
          <p:nvPr/>
        </p:nvSpPr>
        <p:spPr>
          <a:xfrm>
            <a:off x="624664" y="2942769"/>
            <a:ext cx="2701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  <a:latin typeface="Fira Sans Medium" panose="020B0603050000020004" pitchFamily="34" charset="0"/>
              </a:rPr>
              <a:t>Contents</a:t>
            </a:r>
            <a:endParaRPr lang="en-IN" sz="4000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C68557-04C1-488C-9420-F0487C59CFAE}"/>
              </a:ext>
            </a:extLst>
          </p:cNvPr>
          <p:cNvSpPr txBox="1"/>
          <p:nvPr/>
        </p:nvSpPr>
        <p:spPr>
          <a:xfrm>
            <a:off x="7550586" y="1643044"/>
            <a:ext cx="2348787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Container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9F3F56-1988-439E-BA2E-26475C3AB60B}"/>
              </a:ext>
            </a:extLst>
          </p:cNvPr>
          <p:cNvSpPr txBox="1"/>
          <p:nvPr/>
        </p:nvSpPr>
        <p:spPr>
          <a:xfrm>
            <a:off x="7550586" y="2555980"/>
            <a:ext cx="2348787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Docker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7550586" y="3379615"/>
            <a:ext cx="2348787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latin typeface="Fira Sans Medium" panose="020B0603050000020004" pitchFamily="34" charset="0"/>
              </a:rPr>
              <a:t>CI/CD</a:t>
            </a:r>
            <a:endParaRPr lang="en-IN" sz="2000" dirty="0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7503383" y="4244681"/>
            <a:ext cx="3114880" cy="457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latin typeface="Fira Sans Medium" panose="020B0603050000020004" pitchFamily="34" charset="0"/>
              </a:rPr>
              <a:t>Docker</a:t>
            </a:r>
            <a:r>
              <a:rPr lang="ko-KR" altLang="en-US" sz="2000" dirty="0">
                <a:latin typeface="Fira Sans Medium" panose="020B0603050000020004" pitchFamily="34" charset="0"/>
              </a:rPr>
              <a:t> 및 </a:t>
            </a:r>
            <a:r>
              <a:rPr lang="en-US" altLang="ko-KR" sz="2000" dirty="0">
                <a:latin typeface="Fira Sans Medium" panose="020B0603050000020004" pitchFamily="34" charset="0"/>
              </a:rPr>
              <a:t>CI/CD </a:t>
            </a:r>
            <a:r>
              <a:rPr lang="ko-KR" altLang="en-US" sz="2000" dirty="0">
                <a:latin typeface="Fira Sans Medium" panose="020B0603050000020004" pitchFamily="34" charset="0"/>
              </a:rPr>
              <a:t>실습</a:t>
            </a:r>
            <a:endParaRPr lang="en-IN" sz="2000" dirty="0">
              <a:latin typeface="Fira Sans Medium" panose="020B06030500000200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6858918" y="1846882"/>
            <a:ext cx="169749" cy="2782671"/>
            <a:chOff x="5185082" y="516824"/>
            <a:chExt cx="169749" cy="278267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  <a:stCxn id="13" idx="4"/>
              <a:endCxn id="23" idx="4"/>
            </p:cNvCxnSpPr>
            <p:nvPr/>
          </p:nvCxnSpPr>
          <p:spPr>
            <a:xfrm>
              <a:off x="5263064" y="672787"/>
              <a:ext cx="13786" cy="2626708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28BED4-C907-42EB-BA8D-D0AB5A841AF8}"/>
                </a:ext>
              </a:extLst>
            </p:cNvPr>
            <p:cNvSpPr/>
            <p:nvPr/>
          </p:nvSpPr>
          <p:spPr>
            <a:xfrm>
              <a:off x="5185082" y="516824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39122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314353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dirty="0"/>
            </a:p>
          </p:txBody>
        </p:sp>
      </p:grp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0A116B-CEAA-4F52-BBCF-7ACCB506DD15}"/>
              </a:ext>
            </a:extLst>
          </p:cNvPr>
          <p:cNvSpPr txBox="1"/>
          <p:nvPr/>
        </p:nvSpPr>
        <p:spPr>
          <a:xfrm>
            <a:off x="5797197" y="1643044"/>
            <a:ext cx="739352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01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5797197" y="2555980"/>
            <a:ext cx="739352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02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5797197" y="3379615"/>
            <a:ext cx="739352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03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5797197" y="4272421"/>
            <a:ext cx="739352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2000" dirty="0">
                <a:latin typeface="Fira Sans Medium" panose="020B06030500000200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364433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347883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>
                <a:latin typeface="Fira Sans Medium" panose="020B0603050000020004" pitchFamily="34" charset="0"/>
              </a:rPr>
              <a:t>CodePipeline</a:t>
            </a:r>
            <a:r>
              <a:rPr lang="ko-KR" altLang="en-US" sz="2500">
                <a:latin typeface="Fira Sans Medium" panose="020B0603050000020004" pitchFamily="34" charset="0"/>
              </a:rPr>
              <a:t> 살펴보기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955063-0E4B-0C91-631D-814CAF4D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676" y="1066272"/>
            <a:ext cx="8410636" cy="52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53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3262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>
                <a:latin typeface="Fira Sans Medium" panose="020B0603050000020004" pitchFamily="34" charset="0"/>
              </a:rPr>
              <a:t>Source: Github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58B3A7-1773-EE86-2AE9-93DB2201D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935" y="1408219"/>
            <a:ext cx="4738722" cy="4210081"/>
          </a:xfrm>
          <a:prstGeom prst="rect">
            <a:avLst/>
          </a:prstGeom>
        </p:spPr>
      </p:pic>
      <p:pic>
        <p:nvPicPr>
          <p:cNvPr id="2050" name="Picture 2" descr="깃허브 - 위키백과, 우리 모두의 백과사전">
            <a:extLst>
              <a:ext uri="{FF2B5EF4-FFF2-40B4-BE49-F238E27FC236}">
                <a16:creationId xmlns:a16="http://schemas.microsoft.com/office/drawing/2014/main" id="{4AC7DB7D-BC3A-E05D-72CA-EA441BBE3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498" y="272880"/>
            <a:ext cx="405852" cy="419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1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59718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>
                <a:latin typeface="Fira Sans Medium" panose="020B0603050000020004" pitchFamily="34" charset="0"/>
              </a:rPr>
              <a:t>Build: CodeBuild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E90517-A97F-26D9-1BA8-44E69C6CA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55" y="2259671"/>
            <a:ext cx="5275575" cy="233865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4E85A39-FD9D-4D11-76C6-DEA7BDE36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991" y="1815484"/>
            <a:ext cx="4583190" cy="3227032"/>
          </a:xfrm>
          <a:prstGeom prst="rect">
            <a:avLst/>
          </a:prstGeom>
        </p:spPr>
      </p:pic>
      <p:pic>
        <p:nvPicPr>
          <p:cNvPr id="3074" name="Picture 2" descr="Codebuild | Vecta Symbols">
            <a:extLst>
              <a:ext uri="{FF2B5EF4-FFF2-40B4-BE49-F238E27FC236}">
                <a16:creationId xmlns:a16="http://schemas.microsoft.com/office/drawing/2014/main" id="{F489A96D-CE05-6347-8511-175A53B8E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864" y="272880"/>
            <a:ext cx="415690" cy="47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173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8087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>
                <a:latin typeface="Fira Sans Medium" panose="020B0603050000020004" pitchFamily="34" charset="0"/>
              </a:rPr>
              <a:t>Deploy: Beanstalk</a:t>
            </a:r>
            <a:endParaRPr lang="en-IN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BE4664-EC6E-078C-9EB3-4D08ED1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204" y="1421591"/>
            <a:ext cx="8629713" cy="4014817"/>
          </a:xfrm>
          <a:prstGeom prst="rect">
            <a:avLst/>
          </a:prstGeom>
        </p:spPr>
      </p:pic>
      <p:pic>
        <p:nvPicPr>
          <p:cNvPr id="4098" name="Picture 2" descr="소개] AWS Elastic Beanstalk란? | NDS Cloud Tech Blog">
            <a:extLst>
              <a:ext uri="{FF2B5EF4-FFF2-40B4-BE49-F238E27FC236}">
                <a16:creationId xmlns:a16="http://schemas.microsoft.com/office/drawing/2014/main" id="{2F9656B3-459E-97B9-E66C-D8C1D0698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30" y="272880"/>
            <a:ext cx="410597" cy="41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890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418255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>
                <a:latin typeface="Fira Sans Medium" panose="020B0603050000020004" pitchFamily="34" charset="0"/>
              </a:rPr>
              <a:t>무엇을 더 해볼 수 있을까요</a:t>
            </a:r>
            <a:r>
              <a:rPr lang="en-US" altLang="ko-KR" sz="2500">
                <a:latin typeface="Fira Sans Medium" panose="020B0603050000020004" pitchFamily="34" charset="0"/>
              </a:rPr>
              <a:t>?</a:t>
            </a:r>
            <a:endParaRPr lang="en-IN" altLang="ko-KR" sz="2500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8A56D0-86F1-A76E-AF1C-7339D551A19C}"/>
              </a:ext>
            </a:extLst>
          </p:cNvPr>
          <p:cNvSpPr txBox="1"/>
          <p:nvPr/>
        </p:nvSpPr>
        <p:spPr>
          <a:xfrm>
            <a:off x="2820423" y="2724231"/>
            <a:ext cx="65511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sz="1800">
                <a:latin typeface="Fira Sans Medium" panose="020B0603050000020004" pitchFamily="34" charset="0"/>
              </a:rPr>
              <a:t>구성 요소 추가 </a:t>
            </a:r>
            <a:r>
              <a:rPr lang="en-US" altLang="ko-KR" sz="1800">
                <a:latin typeface="Fira Sans Medium" panose="020B0603050000020004" pitchFamily="34" charset="0"/>
              </a:rPr>
              <a:t>/ </a:t>
            </a:r>
            <a:r>
              <a:rPr lang="ko-KR" altLang="en-US" sz="1800">
                <a:latin typeface="Fira Sans Medium" panose="020B0603050000020004" pitchFamily="34" charset="0"/>
              </a:rPr>
              <a:t>변경 </a:t>
            </a:r>
            <a:r>
              <a:rPr lang="en-US" altLang="ko-KR" sz="1800">
                <a:latin typeface="Fira Sans Medium" panose="020B0603050000020004" pitchFamily="34" charset="0"/>
              </a:rPr>
              <a:t>(Beanstalk -&gt; EKS)</a:t>
            </a:r>
          </a:p>
          <a:p>
            <a:pPr marL="342900" indent="-342900" algn="ctr">
              <a:buAutoNum type="arabicPeriod"/>
            </a:pPr>
            <a:r>
              <a:rPr lang="ko-KR" altLang="en-US">
                <a:latin typeface="Fira Sans Medium" panose="020B0603050000020004" pitchFamily="34" charset="0"/>
              </a:rPr>
              <a:t>관리자 리뷰 단계 추가</a:t>
            </a:r>
            <a:endParaRPr lang="en-US" altLang="ko-KR">
              <a:latin typeface="Fira Sans Medium" panose="020B0603050000020004" pitchFamily="34" charset="0"/>
            </a:endParaRPr>
          </a:p>
          <a:p>
            <a:pPr marL="342900" indent="-342900" algn="ctr">
              <a:buAutoNum type="arabicPeriod"/>
            </a:pPr>
            <a:r>
              <a:rPr lang="ko-KR" altLang="en-US">
                <a:latin typeface="Fira Sans Medium" panose="020B0603050000020004" pitchFamily="34" charset="0"/>
              </a:rPr>
              <a:t>모니터링 시스템 추가 </a:t>
            </a:r>
            <a:r>
              <a:rPr lang="en-US" altLang="ko-KR">
                <a:latin typeface="Fira Sans Medium" panose="020B0603050000020004" pitchFamily="34" charset="0"/>
              </a:rPr>
              <a:t>(CloudWatch)</a:t>
            </a:r>
          </a:p>
          <a:p>
            <a:pPr algn="ctr"/>
            <a:r>
              <a:rPr lang="en-US" altLang="ko-KR"/>
              <a:t>.</a:t>
            </a:r>
          </a:p>
          <a:p>
            <a:pPr algn="ctr"/>
            <a:r>
              <a:rPr lang="en-US" altLang="ko-KR"/>
              <a:t>.</a:t>
            </a:r>
          </a:p>
          <a:p>
            <a:pPr algn="ctr"/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29008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14414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</a:t>
            </a:r>
            <a:r>
              <a:rPr lang="en-US" altLang="ko-KR" sz="3000" i="1" dirty="0">
                <a:latin typeface="Fira Sans Medium" panose="020B0603050000020004" pitchFamily="34" charset="0"/>
              </a:rPr>
              <a:t>?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6146" name="Picture 2" descr="Integrating Invicti Enterprise with GitHub Actions | Invicti">
            <a:extLst>
              <a:ext uri="{FF2B5EF4-FFF2-40B4-BE49-F238E27FC236}">
                <a16:creationId xmlns:a16="http://schemas.microsoft.com/office/drawing/2014/main" id="{42C73239-AD89-8B17-FAE9-8D8BFEA82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34" y="2010606"/>
            <a:ext cx="3932017" cy="201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654C3D-80CA-F5E7-2027-EB3E51B5E808}"/>
              </a:ext>
            </a:extLst>
          </p:cNvPr>
          <p:cNvSpPr txBox="1"/>
          <p:nvPr/>
        </p:nvSpPr>
        <p:spPr>
          <a:xfrm>
            <a:off x="998057" y="4571977"/>
            <a:ext cx="3409771" cy="14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ore-KR" sz="1500" dirty="0" err="1">
                <a:latin typeface="Fira Sans Medium" panose="020B0603050000020004" pitchFamily="34" charset="0"/>
              </a:rPr>
              <a:t>Github</a:t>
            </a:r>
            <a:r>
              <a:rPr lang="ko-KR" altLang="en-US" sz="15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500" dirty="0">
                <a:latin typeface="Fira Sans Medium" panose="020B0603050000020004" pitchFamily="34" charset="0"/>
              </a:rPr>
              <a:t> 이용해서 빌드</a:t>
            </a:r>
            <a:r>
              <a:rPr lang="en-US" altLang="ko-KR" sz="1500" dirty="0">
                <a:latin typeface="Fira Sans Medium" panose="020B0603050000020004" pitchFamily="34" charset="0"/>
              </a:rPr>
              <a:t>,</a:t>
            </a:r>
            <a:r>
              <a:rPr lang="ko-KR" altLang="en-US" sz="1500" dirty="0">
                <a:latin typeface="Fira Sans Medium" panose="020B0603050000020004" pitchFamily="34" charset="0"/>
              </a:rPr>
              <a:t> 테스트 및 배포 파이프라인을 자동화할 수 있는 </a:t>
            </a:r>
            <a:r>
              <a:rPr lang="en-US" altLang="ko-KR" sz="1500" dirty="0">
                <a:latin typeface="Fira Sans Medium" panose="020B0603050000020004" pitchFamily="34" charset="0"/>
              </a:rPr>
              <a:t>CI/CD</a:t>
            </a:r>
            <a:r>
              <a:rPr lang="ko-KR" altLang="en-US" sz="1500" dirty="0">
                <a:latin typeface="Fira Sans Medium" panose="020B0603050000020004" pitchFamily="34" charset="0"/>
              </a:rPr>
              <a:t> 플랫폼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4EDA71-FC8C-1235-2A82-7F2C3440376F}"/>
              </a:ext>
            </a:extLst>
          </p:cNvPr>
          <p:cNvSpPr txBox="1"/>
          <p:nvPr/>
        </p:nvSpPr>
        <p:spPr>
          <a:xfrm>
            <a:off x="5129471" y="1888931"/>
            <a:ext cx="7062529" cy="297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Workflows –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ko-KR" altLang="en-US" sz="1400" dirty="0">
                <a:latin typeface="Fira Sans Medium" panose="020B0603050000020004" pitchFamily="34" charset="0"/>
              </a:rPr>
              <a:t>하나 이상의 작업을 실행하는 구성 가능한 자동화 프로세스</a:t>
            </a:r>
            <a:endParaRPr lang="en-US" altLang="ko-Kore-KR" sz="14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Events – </a:t>
            </a:r>
            <a:r>
              <a:rPr lang="en-US" altLang="ko-Kore-KR" sz="1400" dirty="0">
                <a:latin typeface="Fira Sans Medium" panose="020B0603050000020004" pitchFamily="34" charset="0"/>
              </a:rPr>
              <a:t>workflow</a:t>
            </a:r>
            <a:r>
              <a:rPr lang="ko-KR" altLang="en-US" sz="1400" dirty="0">
                <a:latin typeface="Fira Sans Medium" panose="020B0603050000020004" pitchFamily="34" charset="0"/>
              </a:rPr>
              <a:t> 실행을 </a:t>
            </a:r>
            <a:r>
              <a:rPr lang="ko-KR" altLang="en-US" sz="1400" dirty="0" err="1">
                <a:latin typeface="Fira Sans Medium" panose="020B0603050000020004" pitchFamily="34" charset="0"/>
              </a:rPr>
              <a:t>트리거하는</a:t>
            </a:r>
            <a:r>
              <a:rPr lang="ko-KR" altLang="en-US" sz="1400" dirty="0">
                <a:latin typeface="Fira Sans Medium" panose="020B0603050000020004" pitchFamily="34" charset="0"/>
              </a:rPr>
              <a:t> </a:t>
            </a:r>
            <a:r>
              <a:rPr lang="en-US" altLang="ko-KR" sz="1400" dirty="0">
                <a:latin typeface="Fira Sans Medium" panose="020B0603050000020004" pitchFamily="34" charset="0"/>
              </a:rPr>
              <a:t>repository</a:t>
            </a:r>
            <a:r>
              <a:rPr lang="ko-KR" altLang="en-US" sz="1400" dirty="0">
                <a:latin typeface="Fira Sans Medium" panose="020B0603050000020004" pitchFamily="34" charset="0"/>
              </a:rPr>
              <a:t>의 특정 활동</a:t>
            </a:r>
            <a:endParaRPr lang="en-US" altLang="ko-Kore-KR" sz="14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Jobs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400" dirty="0">
                <a:latin typeface="Fira Sans Medium" panose="020B0603050000020004" pitchFamily="34" charset="0"/>
              </a:rPr>
              <a:t>workflow</a:t>
            </a:r>
            <a:r>
              <a:rPr lang="ko-KR" altLang="en-US" sz="1400" dirty="0">
                <a:latin typeface="Fira Sans Medium" panose="020B0603050000020004" pitchFamily="34" charset="0"/>
              </a:rPr>
              <a:t>에서 하나의 처리 단위</a:t>
            </a:r>
            <a:endParaRPr lang="en-US" altLang="ko-Kore-KR" sz="14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Steps – </a:t>
            </a:r>
            <a:r>
              <a:rPr lang="ko-KR" altLang="en-US" sz="1400" dirty="0">
                <a:latin typeface="Fira Sans Medium" panose="020B0603050000020004" pitchFamily="34" charset="0"/>
              </a:rPr>
              <a:t>작업의 구성 단위로</a:t>
            </a:r>
            <a:r>
              <a:rPr lang="en-US" altLang="ko-KR" sz="1400" dirty="0">
                <a:latin typeface="Fira Sans Medium" panose="020B0603050000020004" pitchFamily="34" charset="0"/>
              </a:rPr>
              <a:t>,</a:t>
            </a:r>
            <a:r>
              <a:rPr lang="ko-KR" altLang="en-US" sz="1400" dirty="0">
                <a:latin typeface="Fira Sans Medium" panose="020B0603050000020004" pitchFamily="34" charset="0"/>
              </a:rPr>
              <a:t> </a:t>
            </a:r>
            <a:r>
              <a:rPr lang="en-US" altLang="ko-KR" sz="1400" dirty="0">
                <a:latin typeface="Fira Sans Medium" panose="020B0603050000020004" pitchFamily="34" charset="0"/>
              </a:rPr>
              <a:t>Job</a:t>
            </a:r>
            <a:r>
              <a:rPr lang="ko-KR" altLang="en-US" sz="1400" dirty="0">
                <a:latin typeface="Fira Sans Medium" panose="020B0603050000020004" pitchFamily="34" charset="0"/>
              </a:rPr>
              <a:t>은 하나 이상의 </a:t>
            </a:r>
            <a:r>
              <a:rPr lang="en-US" altLang="ko-KR" sz="1400" dirty="0">
                <a:latin typeface="Fira Sans Medium" panose="020B0603050000020004" pitchFamily="34" charset="0"/>
              </a:rPr>
              <a:t>step</a:t>
            </a:r>
            <a:r>
              <a:rPr lang="ko-KR" altLang="en-US" sz="1400" dirty="0" err="1">
                <a:latin typeface="Fira Sans Medium" panose="020B0603050000020004" pitchFamily="34" charset="0"/>
              </a:rPr>
              <a:t>으로</a:t>
            </a:r>
            <a:r>
              <a:rPr lang="ko-KR" altLang="en-US" sz="1400" dirty="0">
                <a:latin typeface="Fira Sans Medium" panose="020B0603050000020004" pitchFamily="34" charset="0"/>
              </a:rPr>
              <a:t> 구성</a:t>
            </a:r>
            <a:endParaRPr lang="en-US" altLang="ko-Kore-KR" sz="14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Actions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ko-KR" altLang="en-US" sz="1400" dirty="0">
                <a:latin typeface="Fira Sans Medium" panose="020B0603050000020004" pitchFamily="34" charset="0"/>
              </a:rPr>
              <a:t>자주 반복되는 작업을 용이하도록 하기 위한 작업 공유 메커니즘</a:t>
            </a:r>
            <a:endParaRPr lang="en-US" altLang="ko-KR" sz="14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600" dirty="0">
                <a:latin typeface="Fira Sans Medium" panose="020B0603050000020004" pitchFamily="34" charset="0"/>
              </a:rPr>
              <a:t>Runners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en-US" altLang="ko-KR" sz="1600" dirty="0">
                <a:latin typeface="Fira Sans Medium" panose="020B0603050000020004" pitchFamily="34" charset="0"/>
              </a:rPr>
              <a:t>–</a:t>
            </a:r>
            <a:r>
              <a:rPr lang="ko-KR" altLang="en-US" sz="1600" dirty="0">
                <a:latin typeface="Fira Sans Medium" panose="020B0603050000020004" pitchFamily="34" charset="0"/>
              </a:rPr>
              <a:t> </a:t>
            </a:r>
            <a:r>
              <a:rPr lang="ko-KR" altLang="en-US" sz="1400" dirty="0" err="1">
                <a:latin typeface="Fira Sans Medium" panose="020B0603050000020004" pitchFamily="34" charset="0"/>
              </a:rPr>
              <a:t>트리거될</a:t>
            </a:r>
            <a:r>
              <a:rPr lang="ko-KR" altLang="en-US" sz="1400" dirty="0">
                <a:latin typeface="Fira Sans Medium" panose="020B0603050000020004" pitchFamily="34" charset="0"/>
              </a:rPr>
              <a:t> 때 </a:t>
            </a:r>
            <a:r>
              <a:rPr lang="en-US" altLang="ko-KR" sz="1400" dirty="0">
                <a:latin typeface="Fira Sans Medium" panose="020B0603050000020004" pitchFamily="34" charset="0"/>
              </a:rPr>
              <a:t>workflow</a:t>
            </a:r>
            <a:r>
              <a:rPr lang="ko-KR" altLang="en-US" sz="14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400" dirty="0">
                <a:latin typeface="Fira Sans Medium" panose="020B0603050000020004" pitchFamily="34" charset="0"/>
              </a:rPr>
              <a:t> 실행하는 서버</a:t>
            </a:r>
            <a:endParaRPr lang="en-US" altLang="ko-Kore-KR" sz="1400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323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1691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i="1" dirty="0">
                <a:latin typeface="Fira Sans Medium" panose="020B0603050000020004" pitchFamily="34" charset="0"/>
              </a:rPr>
              <a:t>Docker</a:t>
            </a:r>
            <a:r>
              <a:rPr lang="ko-KR" altLang="en-US" sz="3000" i="1" dirty="0">
                <a:latin typeface="Fira Sans Medium" panose="020B0603050000020004" pitchFamily="34" charset="0"/>
              </a:rPr>
              <a:t>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7930879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Docker image</a:t>
            </a:r>
            <a:r>
              <a:rPr lang="ko-KR" altLang="en-US" sz="15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500" dirty="0">
                <a:latin typeface="Fira Sans Medium" panose="020B0603050000020004" pitchFamily="34" charset="0"/>
              </a:rPr>
              <a:t> 만들고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DockerHub</a:t>
            </a:r>
            <a:r>
              <a:rPr lang="ko-KR" altLang="en-US" sz="1500" dirty="0">
                <a:latin typeface="Fira Sans Medium" panose="020B0603050000020004" pitchFamily="34" charset="0"/>
              </a:rPr>
              <a:t>에 올려서 </a:t>
            </a:r>
            <a:r>
              <a:rPr lang="en-US" altLang="ko-KR" sz="1500" dirty="0">
                <a:latin typeface="Fira Sans Medium" panose="020B0603050000020004" pitchFamily="34" charset="0"/>
              </a:rPr>
              <a:t>Docker compose</a:t>
            </a:r>
            <a:r>
              <a:rPr lang="ko-KR" altLang="en-US" sz="1500" dirty="0">
                <a:latin typeface="Fira Sans Medium" panose="020B0603050000020004" pitchFamily="34" charset="0"/>
              </a:rPr>
              <a:t> 까지 진행하기</a:t>
            </a:r>
            <a:r>
              <a:rPr lang="en-US" altLang="ko-KR" sz="1500" dirty="0">
                <a:latin typeface="Fira Sans Medium" panose="020B0603050000020004" pitchFamily="34" charset="0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1.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Docker Desktop </a:t>
            </a:r>
            <a:r>
              <a:rPr lang="ko-KR" altLang="en-US" sz="1500" dirty="0">
                <a:latin typeface="Fira Sans Medium" panose="020B0603050000020004" pitchFamily="34" charset="0"/>
              </a:rPr>
              <a:t>설치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230F305-1FF3-22E2-58BD-56688D9A5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34305"/>
            <a:ext cx="7772400" cy="25893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FD20DC-3180-9D24-7947-D80AA96CEA8F}"/>
              </a:ext>
            </a:extLst>
          </p:cNvPr>
          <p:cNvSpPr txBox="1"/>
          <p:nvPr/>
        </p:nvSpPr>
        <p:spPr>
          <a:xfrm>
            <a:off x="3744057" y="4915598"/>
            <a:ext cx="4899429" cy="9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Mac</a:t>
            </a:r>
            <a:r>
              <a:rPr lang="ko-KR" altLang="en-US" sz="1500" dirty="0">
                <a:latin typeface="Fira Sans Medium" panose="020B0603050000020004" pitchFamily="34" charset="0"/>
              </a:rPr>
              <a:t> 같은 경우엔 </a:t>
            </a:r>
            <a:r>
              <a:rPr lang="en-US" altLang="ko-KR" sz="1500" dirty="0">
                <a:latin typeface="Fira Sans Medium" panose="020B0603050000020004" pitchFamily="34" charset="0"/>
                <a:hlinkClick r:id="rId3"/>
              </a:rPr>
              <a:t>docker homepage</a:t>
            </a:r>
            <a:r>
              <a:rPr lang="ko-KR" altLang="en-US" sz="1500" dirty="0">
                <a:latin typeface="Fira Sans Medium" panose="020B0603050000020004" pitchFamily="34" charset="0"/>
                <a:hlinkClick r:id="rId3"/>
              </a:rPr>
              <a:t> </a:t>
            </a:r>
            <a:r>
              <a:rPr lang="ko-KR" altLang="en-US" sz="1500" dirty="0">
                <a:latin typeface="Fira Sans Medium" panose="020B0603050000020004" pitchFamily="34" charset="0"/>
              </a:rPr>
              <a:t>들어가서 다운로드</a:t>
            </a:r>
            <a:endParaRPr lang="en-US" altLang="ko-KR" sz="15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Window</a:t>
            </a:r>
            <a:r>
              <a:rPr lang="ko-KR" altLang="en-US" sz="1500" dirty="0">
                <a:latin typeface="Fira Sans Medium" panose="020B0603050000020004" pitchFamily="34" charset="0"/>
              </a:rPr>
              <a:t>는 해당 </a:t>
            </a:r>
            <a:r>
              <a:rPr lang="ko-KR" altLang="en-US" sz="1500" dirty="0">
                <a:latin typeface="Fira Sans Medium" panose="020B0603050000020004" pitchFamily="34" charset="0"/>
                <a:hlinkClick r:id="rId4"/>
              </a:rPr>
              <a:t>가이드</a:t>
            </a:r>
            <a:r>
              <a:rPr lang="ko-KR" altLang="en-US" sz="1500" dirty="0">
                <a:latin typeface="Fira Sans Medium" panose="020B0603050000020004" pitchFamily="34" charset="0"/>
              </a:rPr>
              <a:t> 참고</a:t>
            </a:r>
            <a:endParaRPr lang="en-US" altLang="ko-KR" sz="1500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72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1691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i="1" dirty="0">
                <a:latin typeface="Fira Sans Medium" panose="020B0603050000020004" pitchFamily="34" charset="0"/>
              </a:rPr>
              <a:t>Docker</a:t>
            </a:r>
            <a:r>
              <a:rPr lang="ko-KR" altLang="en-US" sz="3000" i="1" dirty="0">
                <a:latin typeface="Fira Sans Medium" panose="020B0603050000020004" pitchFamily="34" charset="0"/>
              </a:rPr>
              <a:t>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7930879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Docker image</a:t>
            </a:r>
            <a:r>
              <a:rPr lang="ko-KR" altLang="en-US" sz="15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500" dirty="0">
                <a:latin typeface="Fira Sans Medium" panose="020B0603050000020004" pitchFamily="34" charset="0"/>
              </a:rPr>
              <a:t> 만들고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DockerHub</a:t>
            </a:r>
            <a:r>
              <a:rPr lang="ko-KR" altLang="en-US" sz="1500" dirty="0">
                <a:latin typeface="Fira Sans Medium" panose="020B0603050000020004" pitchFamily="34" charset="0"/>
              </a:rPr>
              <a:t>에 올려서 </a:t>
            </a:r>
            <a:r>
              <a:rPr lang="en-US" altLang="ko-KR" sz="1500" dirty="0">
                <a:latin typeface="Fira Sans Medium" panose="020B0603050000020004" pitchFamily="34" charset="0"/>
              </a:rPr>
              <a:t>Docker compose</a:t>
            </a:r>
            <a:r>
              <a:rPr lang="ko-KR" altLang="en-US" sz="1500" dirty="0">
                <a:latin typeface="Fira Sans Medium" panose="020B0603050000020004" pitchFamily="34" charset="0"/>
              </a:rPr>
              <a:t> 까지 진행하기</a:t>
            </a:r>
            <a:r>
              <a:rPr lang="en-US" altLang="ko-KR" sz="1500" dirty="0">
                <a:latin typeface="Fira Sans Medium" panose="020B0603050000020004" pitchFamily="34" charset="0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2.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Dockerfile</a:t>
            </a:r>
            <a:r>
              <a:rPr lang="ko-KR" altLang="en-US" sz="1500" dirty="0">
                <a:latin typeface="Fira Sans Medium" panose="020B0603050000020004" pitchFamily="34" charset="0"/>
              </a:rPr>
              <a:t> 생성 후 </a:t>
            </a:r>
            <a:r>
              <a:rPr lang="en-US" altLang="ko-KR" sz="1500" dirty="0">
                <a:latin typeface="Fira Sans Medium" panose="020B0603050000020004" pitchFamily="34" charset="0"/>
              </a:rPr>
              <a:t>build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&amp;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run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14E77C-A60A-FA3D-CF43-7DD6149E2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60" y="2387600"/>
            <a:ext cx="3810000" cy="20828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AAC6ACA-D850-6B5A-06CA-08929BB29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205" y="2217961"/>
            <a:ext cx="5433626" cy="242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582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1691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i="1" dirty="0">
                <a:latin typeface="Fira Sans Medium" panose="020B0603050000020004" pitchFamily="34" charset="0"/>
              </a:rPr>
              <a:t>Docker</a:t>
            </a:r>
            <a:r>
              <a:rPr lang="ko-KR" altLang="en-US" sz="3000" i="1" dirty="0">
                <a:latin typeface="Fira Sans Medium" panose="020B0603050000020004" pitchFamily="34" charset="0"/>
              </a:rPr>
              <a:t>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7930879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Docker image</a:t>
            </a:r>
            <a:r>
              <a:rPr lang="ko-KR" altLang="en-US" sz="15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500" dirty="0">
                <a:latin typeface="Fira Sans Medium" panose="020B0603050000020004" pitchFamily="34" charset="0"/>
              </a:rPr>
              <a:t> 만들고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DockerHub</a:t>
            </a:r>
            <a:r>
              <a:rPr lang="ko-KR" altLang="en-US" sz="1500" dirty="0">
                <a:latin typeface="Fira Sans Medium" panose="020B0603050000020004" pitchFamily="34" charset="0"/>
              </a:rPr>
              <a:t>에 올려서 </a:t>
            </a:r>
            <a:r>
              <a:rPr lang="en-US" altLang="ko-KR" sz="1500" dirty="0">
                <a:latin typeface="Fira Sans Medium" panose="020B0603050000020004" pitchFamily="34" charset="0"/>
              </a:rPr>
              <a:t>Docker compose</a:t>
            </a:r>
            <a:r>
              <a:rPr lang="ko-KR" altLang="en-US" sz="1500" dirty="0">
                <a:latin typeface="Fira Sans Medium" panose="020B0603050000020004" pitchFamily="34" charset="0"/>
              </a:rPr>
              <a:t> 까지 진행하기</a:t>
            </a:r>
            <a:r>
              <a:rPr lang="en-US" altLang="ko-KR" sz="1500" dirty="0">
                <a:latin typeface="Fira Sans Medium" panose="020B0603050000020004" pitchFamily="34" charset="0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3.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dockerHub</a:t>
            </a:r>
            <a:r>
              <a:rPr lang="ko-KR" altLang="en-US" sz="1500" dirty="0">
                <a:latin typeface="Fira Sans Medium" panose="020B0603050000020004" pitchFamily="34" charset="0"/>
              </a:rPr>
              <a:t>에 </a:t>
            </a:r>
            <a:r>
              <a:rPr lang="en-US" altLang="ko-KR" sz="1500" dirty="0">
                <a:latin typeface="Fira Sans Medium" panose="020B0603050000020004" pitchFamily="34" charset="0"/>
              </a:rPr>
              <a:t>login</a:t>
            </a:r>
            <a:r>
              <a:rPr lang="ko-KR" altLang="en-US" sz="1500" dirty="0">
                <a:latin typeface="Fira Sans Medium" panose="020B0603050000020004" pitchFamily="34" charset="0"/>
              </a:rPr>
              <a:t> 후 이미지 </a:t>
            </a:r>
            <a:r>
              <a:rPr lang="en-US" altLang="ko-KR" sz="1500" dirty="0">
                <a:latin typeface="Fira Sans Medium" panose="020B0603050000020004" pitchFamily="34" charset="0"/>
              </a:rPr>
              <a:t>push</a:t>
            </a:r>
            <a:r>
              <a:rPr lang="ko-KR" altLang="en-US" sz="1500" dirty="0">
                <a:latin typeface="Fira Sans Medium" panose="020B0603050000020004" pitchFamily="34" charset="0"/>
              </a:rPr>
              <a:t> 후 </a:t>
            </a:r>
            <a:r>
              <a:rPr lang="en-US" altLang="ko-KR" sz="1500" dirty="0">
                <a:latin typeface="Fira Sans Medium" panose="020B0603050000020004" pitchFamily="34" charset="0"/>
              </a:rPr>
              <a:t>pull</a:t>
            </a:r>
            <a:r>
              <a:rPr lang="ko-KR" altLang="en-US" sz="1500" dirty="0">
                <a:latin typeface="Fira Sans Medium" panose="020B0603050000020004" pitchFamily="34" charset="0"/>
              </a:rPr>
              <a:t> 실행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9F5F0-F645-3910-79C1-FCB7D361B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92" y="2231375"/>
            <a:ext cx="6593448" cy="24867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A0231D0-1811-F162-BFF9-DBBBA1CE7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92" y="5270410"/>
            <a:ext cx="6593448" cy="88175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416E490-F294-4CD6-4367-0F9D1E6FB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602" y="1823476"/>
            <a:ext cx="4473154" cy="36100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EC171083-B37D-976B-3314-01620E1B35C8}"/>
                  </a:ext>
                </a:extLst>
              </p14:cNvPr>
              <p14:cNvContentPartPr/>
              <p14:nvPr/>
            </p14:nvContentPartPr>
            <p14:xfrm>
              <a:off x="7779013" y="2548326"/>
              <a:ext cx="485280" cy="31068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EC171083-B37D-976B-3314-01620E1B35C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70013" y="2539686"/>
                <a:ext cx="502920" cy="32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33427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1691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i="1" dirty="0">
                <a:latin typeface="Fira Sans Medium" panose="020B0603050000020004" pitchFamily="34" charset="0"/>
              </a:rPr>
              <a:t>Docker</a:t>
            </a:r>
            <a:r>
              <a:rPr lang="ko-KR" altLang="en-US" sz="3000" i="1" dirty="0">
                <a:latin typeface="Fira Sans Medium" panose="020B0603050000020004" pitchFamily="34" charset="0"/>
              </a:rPr>
              <a:t>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7930879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Docker image</a:t>
            </a:r>
            <a:r>
              <a:rPr lang="ko-KR" altLang="en-US" sz="1500" dirty="0" err="1">
                <a:latin typeface="Fira Sans Medium" panose="020B0603050000020004" pitchFamily="34" charset="0"/>
              </a:rPr>
              <a:t>를</a:t>
            </a:r>
            <a:r>
              <a:rPr lang="ko-KR" altLang="en-US" sz="1500" dirty="0">
                <a:latin typeface="Fira Sans Medium" panose="020B0603050000020004" pitchFamily="34" charset="0"/>
              </a:rPr>
              <a:t> 만들고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DockerHub</a:t>
            </a:r>
            <a:r>
              <a:rPr lang="ko-KR" altLang="en-US" sz="1500" dirty="0">
                <a:latin typeface="Fira Sans Medium" panose="020B0603050000020004" pitchFamily="34" charset="0"/>
              </a:rPr>
              <a:t>에 올려서 </a:t>
            </a:r>
            <a:r>
              <a:rPr lang="en-US" altLang="ko-KR" sz="1500" dirty="0">
                <a:latin typeface="Fira Sans Medium" panose="020B0603050000020004" pitchFamily="34" charset="0"/>
              </a:rPr>
              <a:t>Docker compose</a:t>
            </a:r>
            <a:r>
              <a:rPr lang="ko-KR" altLang="en-US" sz="1500" dirty="0">
                <a:latin typeface="Fira Sans Medium" panose="020B0603050000020004" pitchFamily="34" charset="0"/>
              </a:rPr>
              <a:t> 까지 진행하기</a:t>
            </a:r>
            <a:r>
              <a:rPr lang="en-US" altLang="ko-KR" sz="1500" dirty="0">
                <a:latin typeface="Fira Sans Medium" panose="020B0603050000020004" pitchFamily="34" charset="0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4.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docker-</a:t>
            </a:r>
            <a:r>
              <a:rPr lang="en-US" altLang="ko-KR" sz="1500" dirty="0" err="1">
                <a:latin typeface="Fira Sans Medium" panose="020B0603050000020004" pitchFamily="34" charset="0"/>
              </a:rPr>
              <a:t>compose.yml</a:t>
            </a:r>
            <a:r>
              <a:rPr lang="ko-KR" altLang="en-US" sz="1500" dirty="0">
                <a:latin typeface="Fira Sans Medium" panose="020B0603050000020004" pitchFamily="34" charset="0"/>
              </a:rPr>
              <a:t> 파일 생성 후</a:t>
            </a:r>
            <a:r>
              <a:rPr lang="en-US" altLang="ko-KR" sz="1500" dirty="0">
                <a:latin typeface="Fira Sans Medium" panose="020B0603050000020004" pitchFamily="34" charset="0"/>
              </a:rPr>
              <a:t> up &amp; down </a:t>
            </a:r>
            <a:r>
              <a:rPr lang="ko-KR" altLang="en-US" sz="1500" dirty="0">
                <a:latin typeface="Fira Sans Medium" panose="020B0603050000020004" pitchFamily="34" charset="0"/>
              </a:rPr>
              <a:t>진행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7F2C27-CC40-2A32-64BA-C8FB7DC6F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008" y="3059630"/>
            <a:ext cx="2400300" cy="1143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6888725-02B8-56B9-3260-E1013CF9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147" y="1941539"/>
            <a:ext cx="4143467" cy="434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5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>
            <a:extLst>
              <a:ext uri="{FF2B5EF4-FFF2-40B4-BE49-F238E27FC236}">
                <a16:creationId xmlns:a16="http://schemas.microsoft.com/office/drawing/2014/main" id="{AEE66DD6-28FB-4D34-B358-0395924D5DA0}"/>
              </a:ext>
            </a:extLst>
          </p:cNvPr>
          <p:cNvSpPr txBox="1"/>
          <p:nvPr/>
        </p:nvSpPr>
        <p:spPr>
          <a:xfrm>
            <a:off x="1323324" y="272880"/>
            <a:ext cx="21531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000" i="1" dirty="0">
                <a:latin typeface="Fira Sans Medium" panose="020B0603050000020004" pitchFamily="34" charset="0"/>
              </a:rPr>
              <a:t>Container ?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58710CA-297C-4A27-A56F-127ECD2FF7BA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6" name="Graphic 4">
              <a:extLst>
                <a:ext uri="{FF2B5EF4-FFF2-40B4-BE49-F238E27FC236}">
                  <a16:creationId xmlns:a16="http://schemas.microsoft.com/office/drawing/2014/main" id="{0E6F84CF-D2ED-4815-9903-F856C033FE84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>
              <a:extLst>
                <a:ext uri="{FF2B5EF4-FFF2-40B4-BE49-F238E27FC236}">
                  <a16:creationId xmlns:a16="http://schemas.microsoft.com/office/drawing/2014/main" id="{28251FD8-FF15-41FD-AF53-8F9FB476DFCA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>
            <a:extLst>
              <a:ext uri="{FF2B5EF4-FFF2-40B4-BE49-F238E27FC236}">
                <a16:creationId xmlns:a16="http://schemas.microsoft.com/office/drawing/2014/main" id="{1D9FDE98-6960-4232-8830-D31133DD0522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2D2D82D-AABA-2387-B055-43E2B0053A5D}"/>
              </a:ext>
            </a:extLst>
          </p:cNvPr>
          <p:cNvSpPr/>
          <p:nvPr/>
        </p:nvSpPr>
        <p:spPr>
          <a:xfrm>
            <a:off x="4516743" y="1749951"/>
            <a:ext cx="3158513" cy="3007369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39ABAC-726F-7539-66E3-8A5AE66A75B2}"/>
              </a:ext>
            </a:extLst>
          </p:cNvPr>
          <p:cNvSpPr txBox="1"/>
          <p:nvPr/>
        </p:nvSpPr>
        <p:spPr>
          <a:xfrm>
            <a:off x="4918890" y="2899692"/>
            <a:ext cx="2601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altLang="ko-Kore-KR" sz="4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 </a:t>
            </a:r>
            <a:endParaRPr lang="en-IN" altLang="ko-Kore-KR" sz="32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B70135-10A7-CB78-AC34-8CAEF6A3A344}"/>
              </a:ext>
            </a:extLst>
          </p:cNvPr>
          <p:cNvSpPr txBox="1"/>
          <p:nvPr/>
        </p:nvSpPr>
        <p:spPr>
          <a:xfrm>
            <a:off x="1699744" y="507474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Fira Sans Medium" panose="020B0603050000020004" pitchFamily="34" charset="0"/>
              </a:rPr>
              <a:t>경량 패키지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31B8E6-82D4-AB1F-5079-3A73F7C2B0D1}"/>
              </a:ext>
            </a:extLst>
          </p:cNvPr>
          <p:cNvSpPr txBox="1"/>
          <p:nvPr/>
        </p:nvSpPr>
        <p:spPr>
          <a:xfrm>
            <a:off x="1501387" y="2119134"/>
            <a:ext cx="2206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dirty="0">
                <a:latin typeface="Fira Sans Medium" panose="020B0603050000020004" pitchFamily="34" charset="0"/>
              </a:rPr>
              <a:t>OS</a:t>
            </a:r>
            <a:r>
              <a:rPr lang="ko-KR" altLang="en-US" dirty="0">
                <a:latin typeface="Fira Sans Medium" panose="020B0603050000020004" pitchFamily="34" charset="0"/>
              </a:rPr>
              <a:t> 수준에서 가상화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A499B6-20C2-85B0-FF9C-6E3E2104D1AC}"/>
              </a:ext>
            </a:extLst>
          </p:cNvPr>
          <p:cNvSpPr txBox="1"/>
          <p:nvPr/>
        </p:nvSpPr>
        <p:spPr>
          <a:xfrm>
            <a:off x="9209534" y="2086701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dirty="0">
                <a:latin typeface="Fira Sans Medium" panose="020B0603050000020004" pitchFamily="34" charset="0"/>
              </a:rPr>
              <a:t>OS</a:t>
            </a:r>
            <a:r>
              <a:rPr lang="ko-KR" altLang="en-US" dirty="0">
                <a:latin typeface="Fira Sans Medium" panose="020B0603050000020004" pitchFamily="34" charset="0"/>
              </a:rPr>
              <a:t> 커널 공유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8FC8D7-9D3C-EA47-D5FD-18E731C25CE0}"/>
              </a:ext>
            </a:extLst>
          </p:cNvPr>
          <p:cNvSpPr txBox="1"/>
          <p:nvPr/>
        </p:nvSpPr>
        <p:spPr>
          <a:xfrm>
            <a:off x="9209534" y="5090475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Fira Sans Medium" panose="020B0603050000020004" pitchFamily="34" charset="0"/>
              </a:rPr>
              <a:t>프로세스 격리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28" name="Graphic 4">
            <a:extLst>
              <a:ext uri="{FF2B5EF4-FFF2-40B4-BE49-F238E27FC236}">
                <a16:creationId xmlns:a16="http://schemas.microsoft.com/office/drawing/2014/main" id="{74B40D8D-2D8B-0F6A-531A-524780CA93C4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0" name="Graphic 4">
            <a:extLst>
              <a:ext uri="{FF2B5EF4-FFF2-40B4-BE49-F238E27FC236}">
                <a16:creationId xmlns:a16="http://schemas.microsoft.com/office/drawing/2014/main" id="{58A7D2AA-3196-CB3F-97F7-67E95CA5A260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3203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0329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47D70B1-C515-C593-7867-84B72DB31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014" y="1404641"/>
            <a:ext cx="4930684" cy="49536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4680577" cy="48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 err="1">
                <a:latin typeface="Fira Sans Medium" panose="020B0603050000020004" pitchFamily="34" charset="0"/>
              </a:rPr>
              <a:t>Github</a:t>
            </a:r>
            <a:r>
              <a:rPr lang="en-US" altLang="ko-Kore-KR" sz="1500" dirty="0">
                <a:latin typeface="Fira Sans Medium" panose="020B0603050000020004" pitchFamily="34" charset="0"/>
              </a:rPr>
              <a:t> Action</a:t>
            </a:r>
            <a:r>
              <a:rPr lang="ko-KR" altLang="en-US" sz="1500" dirty="0">
                <a:latin typeface="Fira Sans Medium" panose="020B0603050000020004" pitchFamily="34" charset="0"/>
              </a:rPr>
              <a:t>을 이용한 </a:t>
            </a:r>
            <a:r>
              <a:rPr lang="en-US" altLang="ko-KR" sz="1500" dirty="0">
                <a:latin typeface="Fira Sans Medium" panose="020B0603050000020004" pitchFamily="34" charset="0"/>
              </a:rPr>
              <a:t>AWS ECR</a:t>
            </a:r>
            <a:r>
              <a:rPr lang="ko-KR" altLang="en-US" sz="1500" dirty="0">
                <a:latin typeface="Fira Sans Medium" panose="020B0603050000020004" pitchFamily="34" charset="0"/>
              </a:rPr>
              <a:t>에 이미지 올리기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D2D4C9-B234-67D5-5AB7-FBAA79A21AB7}"/>
              </a:ext>
            </a:extLst>
          </p:cNvPr>
          <p:cNvSpPr txBox="1"/>
          <p:nvPr/>
        </p:nvSpPr>
        <p:spPr>
          <a:xfrm>
            <a:off x="6373787" y="5407072"/>
            <a:ext cx="4680577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https://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github.com</a:t>
            </a:r>
            <a:r>
              <a:rPr lang="en-US" altLang="ko-Kore-KR" sz="1500" dirty="0">
                <a:latin typeface="Fira Sans Medium" panose="020B0603050000020004" pitchFamily="34" charset="0"/>
              </a:rPr>
              <a:t>/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Eeap</a:t>
            </a:r>
            <a:r>
              <a:rPr lang="en-US" altLang="ko-Kore-KR" sz="1500" dirty="0">
                <a:latin typeface="Fira Sans Medium" panose="020B0603050000020004" pitchFamily="34" charset="0"/>
              </a:rPr>
              <a:t>/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asc-githubAction</a:t>
            </a:r>
            <a:endParaRPr lang="en-US" altLang="ko-Kore-KR" sz="15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ore-KR" sz="1500" dirty="0">
                <a:latin typeface="Fira Sans Medium" panose="020B0603050000020004" pitchFamily="34" charset="0"/>
              </a:rPr>
              <a:t>https://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github.com</a:t>
            </a:r>
            <a:r>
              <a:rPr lang="en-US" altLang="ko-Kore-KR" sz="1500" dirty="0">
                <a:latin typeface="Fira Sans Medium" panose="020B0603050000020004" pitchFamily="34" charset="0"/>
              </a:rPr>
              <a:t>/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aws</a:t>
            </a:r>
            <a:r>
              <a:rPr lang="en-US" altLang="ko-Kore-KR" sz="1500" dirty="0">
                <a:latin typeface="Fira Sans Medium" panose="020B0603050000020004" pitchFamily="34" charset="0"/>
              </a:rPr>
              <a:t>-actions/amazon-</a:t>
            </a:r>
            <a:r>
              <a:rPr lang="en-US" altLang="ko-Kore-KR" sz="1500" dirty="0" err="1">
                <a:latin typeface="Fira Sans Medium" panose="020B0603050000020004" pitchFamily="34" charset="0"/>
              </a:rPr>
              <a:t>ecr</a:t>
            </a:r>
            <a:r>
              <a:rPr lang="en-US" altLang="ko-Kore-KR" sz="1500" dirty="0">
                <a:latin typeface="Fira Sans Medium" panose="020B0603050000020004" pitchFamily="34" charset="0"/>
              </a:rPr>
              <a:t>-login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352FC42-5D85-1104-1506-B80717003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642" y="2050603"/>
            <a:ext cx="5455608" cy="303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0594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0329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7439991" cy="9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 err="1">
                <a:latin typeface="Fira Sans Medium" panose="020B0603050000020004" pitchFamily="34" charset="0"/>
              </a:rPr>
              <a:t>Github</a:t>
            </a:r>
            <a:r>
              <a:rPr lang="en-US" altLang="ko-Kore-KR" sz="1500" dirty="0">
                <a:latin typeface="Fira Sans Medium" panose="020B0603050000020004" pitchFamily="34" charset="0"/>
              </a:rPr>
              <a:t> Action</a:t>
            </a:r>
            <a:r>
              <a:rPr lang="ko-KR" altLang="en-US" sz="1500" dirty="0">
                <a:latin typeface="Fira Sans Medium" panose="020B0603050000020004" pitchFamily="34" charset="0"/>
              </a:rPr>
              <a:t>을 이용한 </a:t>
            </a:r>
            <a:r>
              <a:rPr lang="en-US" altLang="ko-KR" sz="1500" dirty="0">
                <a:latin typeface="Fira Sans Medium" panose="020B0603050000020004" pitchFamily="34" charset="0"/>
              </a:rPr>
              <a:t>AWS ECR</a:t>
            </a:r>
            <a:r>
              <a:rPr lang="ko-KR" altLang="en-US" sz="1500" dirty="0">
                <a:latin typeface="Fira Sans Medium" panose="020B0603050000020004" pitchFamily="34" charset="0"/>
              </a:rPr>
              <a:t>에 이미지 올리기</a:t>
            </a:r>
            <a:endParaRPr lang="en-US" altLang="ko-KR" sz="15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1.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AWS IAM user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key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github</a:t>
            </a:r>
            <a:r>
              <a:rPr lang="en-US" altLang="ko-KR" sz="1500" dirty="0">
                <a:latin typeface="Fira Sans Medium" panose="020B0603050000020004" pitchFamily="34" charset="0"/>
              </a:rPr>
              <a:t> repo secret</a:t>
            </a:r>
            <a:r>
              <a:rPr lang="ko-KR" altLang="en-US" sz="1500" dirty="0">
                <a:latin typeface="Fira Sans Medium" panose="020B0603050000020004" pitchFamily="34" charset="0"/>
              </a:rPr>
              <a:t> 등록 </a:t>
            </a:r>
            <a:r>
              <a:rPr lang="en-US" altLang="ko-KR" sz="1500" dirty="0">
                <a:latin typeface="Fira Sans Medium" panose="020B0603050000020004" pitchFamily="34" charset="0"/>
              </a:rPr>
              <a:t>&amp;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IAM </a:t>
            </a:r>
            <a:r>
              <a:rPr lang="ko-KR" altLang="en-US" sz="1500" dirty="0">
                <a:latin typeface="Fira Sans Medium" panose="020B0603050000020004" pitchFamily="34" charset="0"/>
              </a:rPr>
              <a:t>생성 </a:t>
            </a:r>
            <a:r>
              <a:rPr lang="en-US" altLang="ko-KR" sz="1500" dirty="0">
                <a:latin typeface="Fira Sans Medium" panose="020B0603050000020004" pitchFamily="34" charset="0"/>
              </a:rPr>
              <a:t>(</a:t>
            </a:r>
            <a:r>
              <a:rPr lang="ko-KR" altLang="en-US" sz="1500" dirty="0">
                <a:latin typeface="Fira Sans Medium" panose="020B0603050000020004" pitchFamily="34" charset="0"/>
              </a:rPr>
              <a:t>아래 정책을 적용</a:t>
            </a:r>
            <a:r>
              <a:rPr lang="en-US" altLang="ko-KR" sz="1500" dirty="0">
                <a:latin typeface="Fira Sans Medium" panose="020B0603050000020004" pitchFamily="34" charset="0"/>
              </a:rPr>
              <a:t>)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F5F81B-E92F-D9DD-B6C8-D5E4BA0BD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156" y="2075695"/>
            <a:ext cx="8798102" cy="37922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85E4F0F-91F0-C4BF-2D0F-8F7B0112B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88" y="5922142"/>
            <a:ext cx="7772400" cy="63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04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0329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4680577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 err="1">
                <a:latin typeface="Fira Sans Medium" panose="020B0603050000020004" pitchFamily="34" charset="0"/>
              </a:rPr>
              <a:t>Github</a:t>
            </a:r>
            <a:r>
              <a:rPr lang="en-US" altLang="ko-Kore-KR" sz="1500" dirty="0">
                <a:latin typeface="Fira Sans Medium" panose="020B0603050000020004" pitchFamily="34" charset="0"/>
              </a:rPr>
              <a:t> Action</a:t>
            </a:r>
            <a:r>
              <a:rPr lang="ko-KR" altLang="en-US" sz="1500" dirty="0">
                <a:latin typeface="Fira Sans Medium" panose="020B0603050000020004" pitchFamily="34" charset="0"/>
              </a:rPr>
              <a:t>을 이용한 </a:t>
            </a:r>
            <a:r>
              <a:rPr lang="en-US" altLang="ko-KR" sz="1500" dirty="0">
                <a:latin typeface="Fira Sans Medium" panose="020B0603050000020004" pitchFamily="34" charset="0"/>
              </a:rPr>
              <a:t>AWS ECR</a:t>
            </a:r>
            <a:r>
              <a:rPr lang="ko-KR" altLang="en-US" sz="1500" dirty="0">
                <a:latin typeface="Fira Sans Medium" panose="020B0603050000020004" pitchFamily="34" charset="0"/>
              </a:rPr>
              <a:t>에 이미지 올리기</a:t>
            </a:r>
            <a:endParaRPr lang="en-US" altLang="ko-KR" sz="15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2.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>
                <a:latin typeface="Fira Sans Medium" panose="020B0603050000020004" pitchFamily="34" charset="0"/>
              </a:rPr>
              <a:t>AWS Elastic Container Repository </a:t>
            </a:r>
            <a:r>
              <a:rPr lang="ko-KR" altLang="en-US" sz="1500" dirty="0">
                <a:latin typeface="Fira Sans Medium" panose="020B0603050000020004" pitchFamily="34" charset="0"/>
              </a:rPr>
              <a:t>생성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DC8EE1-8BC2-1340-8F2F-CB201E9B6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049" y="1938979"/>
            <a:ext cx="4453804" cy="438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54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20329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CI/CD</a:t>
            </a:r>
            <a:r>
              <a:rPr lang="ko-KR" altLang="en-US" sz="3000" i="1" dirty="0">
                <a:latin typeface="Fira Sans Medium" panose="020B0603050000020004" pitchFamily="34" charset="0"/>
              </a:rPr>
              <a:t> 실습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5" name="Group 64">
            <a:extLst>
              <a:ext uri="{FF2B5EF4-FFF2-40B4-BE49-F238E27FC236}">
                <a16:creationId xmlns:a16="http://schemas.microsoft.com/office/drawing/2014/main" id="{ACE2AC3A-0F1D-32BD-04D6-6CEB41705837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5351964A-F182-3A9B-C7C2-490211B551E3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id="{D79312E4-0EB7-0233-2E99-77861C2F56A8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0" name="Graphic 11">
            <a:extLst>
              <a:ext uri="{FF2B5EF4-FFF2-40B4-BE49-F238E27FC236}">
                <a16:creationId xmlns:a16="http://schemas.microsoft.com/office/drawing/2014/main" id="{75DC66F9-6078-83F1-9FCA-17BAF32E95F8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EB481-A1A6-2C7F-E07C-2FA38A00E302}"/>
              </a:ext>
            </a:extLst>
          </p:cNvPr>
          <p:cNvSpPr txBox="1"/>
          <p:nvPr/>
        </p:nvSpPr>
        <p:spPr>
          <a:xfrm>
            <a:off x="1213121" y="803602"/>
            <a:ext cx="4680577" cy="95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ore-KR" sz="1500" dirty="0" err="1">
                <a:latin typeface="Fira Sans Medium" panose="020B0603050000020004" pitchFamily="34" charset="0"/>
              </a:rPr>
              <a:t>Github</a:t>
            </a:r>
            <a:r>
              <a:rPr lang="en-US" altLang="ko-Kore-KR" sz="1500" dirty="0">
                <a:latin typeface="Fira Sans Medium" panose="020B0603050000020004" pitchFamily="34" charset="0"/>
              </a:rPr>
              <a:t> Action</a:t>
            </a:r>
            <a:r>
              <a:rPr lang="ko-KR" altLang="en-US" sz="1500" dirty="0">
                <a:latin typeface="Fira Sans Medium" panose="020B0603050000020004" pitchFamily="34" charset="0"/>
              </a:rPr>
              <a:t>을 이용한 </a:t>
            </a:r>
            <a:r>
              <a:rPr lang="en-US" altLang="ko-KR" sz="1500" dirty="0">
                <a:latin typeface="Fira Sans Medium" panose="020B0603050000020004" pitchFamily="34" charset="0"/>
              </a:rPr>
              <a:t>AWS ECR</a:t>
            </a:r>
            <a:r>
              <a:rPr lang="ko-KR" altLang="en-US" sz="1500" dirty="0">
                <a:latin typeface="Fira Sans Medium" panose="020B0603050000020004" pitchFamily="34" charset="0"/>
              </a:rPr>
              <a:t>에 이미지 올리기</a:t>
            </a:r>
            <a:endParaRPr lang="en-US" altLang="ko-KR" sz="1500" dirty="0">
              <a:latin typeface="Fira Sans Medium" panose="020B06030500000200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Fira Sans Medium" panose="020B0603050000020004" pitchFamily="34" charset="0"/>
              </a:rPr>
              <a:t>3.</a:t>
            </a:r>
            <a:r>
              <a:rPr lang="ko-KR" altLang="en-US" sz="1500" dirty="0">
                <a:latin typeface="Fira Sans Medium" panose="020B0603050000020004" pitchFamily="34" charset="0"/>
              </a:rPr>
              <a:t> </a:t>
            </a:r>
            <a:r>
              <a:rPr lang="en-US" altLang="ko-KR" sz="1500" dirty="0" err="1">
                <a:latin typeface="Fira Sans Medium" panose="020B0603050000020004" pitchFamily="34" charset="0"/>
              </a:rPr>
              <a:t>Dockerfile</a:t>
            </a:r>
            <a:r>
              <a:rPr lang="ko-KR" altLang="en-US" sz="1500" dirty="0">
                <a:latin typeface="Fira Sans Medium" panose="020B0603050000020004" pitchFamily="34" charset="0"/>
              </a:rPr>
              <a:t> 생성 후</a:t>
            </a:r>
            <a:r>
              <a:rPr lang="en-US" altLang="ko-KR" sz="1500" dirty="0">
                <a:latin typeface="Fira Sans Medium" panose="020B0603050000020004" pitchFamily="34" charset="0"/>
              </a:rPr>
              <a:t> commit, push</a:t>
            </a:r>
            <a:endParaRPr lang="en-US" altLang="ko-Kore-KR" sz="1500" dirty="0">
              <a:latin typeface="Fira Sans Medium" panose="020B06030500000200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47E836-702D-312C-8297-0BAD7C46C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911" y="1754824"/>
            <a:ext cx="3835400" cy="20574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FE9E137-F1DE-A19D-E6A3-7FE528355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069" y="3973300"/>
            <a:ext cx="7366589" cy="248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404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302411" y="2767280"/>
            <a:ext cx="36054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8000" dirty="0">
                <a:latin typeface="Fira Sans Medium" panose="020B0603050000020004" pitchFamily="34" charset="0"/>
              </a:rPr>
              <a:t>thanks!</a:t>
            </a:r>
            <a:endParaRPr lang="en-IN" sz="6600" dirty="0">
              <a:latin typeface="Fira Sans Medium" panose="020B0603050000020004" pitchFamily="34" charset="0"/>
            </a:endParaRP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2F9731-B0FC-4706-9E67-202F61A914FF}"/>
              </a:ext>
            </a:extLst>
          </p:cNvPr>
          <p:cNvSpPr/>
          <p:nvPr/>
        </p:nvSpPr>
        <p:spPr>
          <a:xfrm>
            <a:off x="4636606" y="3867382"/>
            <a:ext cx="1971876" cy="368374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3DC809-06A1-40CF-AA17-0E8089FE7962}"/>
              </a:ext>
            </a:extLst>
          </p:cNvPr>
          <p:cNvSpPr/>
          <p:nvPr/>
        </p:nvSpPr>
        <p:spPr>
          <a:xfrm>
            <a:off x="6393463" y="3832087"/>
            <a:ext cx="405318" cy="330866"/>
          </a:xfrm>
          <a:custGeom>
            <a:avLst/>
            <a:gdLst>
              <a:gd name="connsiteX0" fmla="*/ 691963 w 947553"/>
              <a:gd name="connsiteY0" fmla="*/ 249669 h 933254"/>
              <a:gd name="connsiteX1" fmla="*/ 45996 w 947553"/>
              <a:gd name="connsiteY1" fmla="*/ 228114 h 933254"/>
              <a:gd name="connsiteX2" fmla="*/ 32309 w 947553"/>
              <a:gd name="connsiteY2" fmla="*/ 153476 h 933254"/>
              <a:gd name="connsiteX3" fmla="*/ 928297 w 947553"/>
              <a:gd name="connsiteY3" fmla="*/ 69723 h 933254"/>
              <a:gd name="connsiteX4" fmla="*/ 615258 w 947553"/>
              <a:gd name="connsiteY4" fmla="*/ 913476 h 933254"/>
              <a:gd name="connsiteX5" fmla="*/ 546430 w 947553"/>
              <a:gd name="connsiteY5" fmla="*/ 880719 h 933254"/>
              <a:gd name="connsiteX6" fmla="*/ 691963 w 947553"/>
              <a:gd name="connsiteY6" fmla="*/ 249669 h 93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7553" h="933254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69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C2E425-BB4B-45A0-A496-681679873C48}"/>
              </a:ext>
            </a:extLst>
          </p:cNvPr>
          <p:cNvSpPr txBox="1"/>
          <p:nvPr/>
        </p:nvSpPr>
        <p:spPr>
          <a:xfrm>
            <a:off x="1204125" y="275962"/>
            <a:ext cx="21531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Container</a:t>
            </a:r>
            <a:r>
              <a:rPr lang="ko-KR" altLang="en-US" sz="3000" i="1" dirty="0">
                <a:latin typeface="Fira Sans Medium" panose="020B0603050000020004" pitchFamily="34" charset="0"/>
              </a:rPr>
              <a:t> </a:t>
            </a:r>
            <a:r>
              <a:rPr lang="en-US" altLang="ko-KR" sz="3000" i="1" dirty="0">
                <a:latin typeface="Fira Sans Medium" panose="020B0603050000020004" pitchFamily="34" charset="0"/>
              </a:rPr>
              <a:t>?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6197D2B-18E2-E1AB-7F63-9550E23CD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629" y="1635037"/>
            <a:ext cx="6555715" cy="3587925"/>
          </a:xfrm>
          <a:prstGeom prst="rect">
            <a:avLst/>
          </a:prstGeom>
        </p:spPr>
      </p:pic>
      <p:sp>
        <p:nvSpPr>
          <p:cNvPr id="3" name="Graphic 4">
            <a:extLst>
              <a:ext uri="{FF2B5EF4-FFF2-40B4-BE49-F238E27FC236}">
                <a16:creationId xmlns:a16="http://schemas.microsoft.com/office/drawing/2014/main" id="{108EA894-D73B-864E-295A-51D1402845D9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7" name="Graphic 4">
            <a:extLst>
              <a:ext uri="{FF2B5EF4-FFF2-40B4-BE49-F238E27FC236}">
                <a16:creationId xmlns:a16="http://schemas.microsoft.com/office/drawing/2014/main" id="{6733C4A6-D894-8DF4-D744-9613554C1B5E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05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pic>
        <p:nvPicPr>
          <p:cNvPr id="7" name="Picture 2" descr="초보를 위한 도커 안내서 - 도커란 무엇인가?">
            <a:extLst>
              <a:ext uri="{FF2B5EF4-FFF2-40B4-BE49-F238E27FC236}">
                <a16:creationId xmlns:a16="http://schemas.microsoft.com/office/drawing/2014/main" id="{48A3B013-0BE8-C2ED-1D65-7E0965A32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91" y="1662131"/>
            <a:ext cx="302260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16706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Docker</a:t>
            </a:r>
            <a:r>
              <a:rPr lang="en-IN" sz="3000" i="1" dirty="0">
                <a:latin typeface="Fira Sans Medium" panose="020B0603050000020004" pitchFamily="34" charset="0"/>
              </a:rPr>
              <a:t> ?</a:t>
            </a: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cxnSp>
        <p:nvCxnSpPr>
          <p:cNvPr id="11" name="직선 연결선 3">
            <a:extLst>
              <a:ext uri="{FF2B5EF4-FFF2-40B4-BE49-F238E27FC236}">
                <a16:creationId xmlns:a16="http://schemas.microsoft.com/office/drawing/2014/main" id="{CBDA4391-4180-33E5-C430-83587EE55DAB}"/>
              </a:ext>
            </a:extLst>
          </p:cNvPr>
          <p:cNvCxnSpPr/>
          <p:nvPr/>
        </p:nvCxnSpPr>
        <p:spPr>
          <a:xfrm>
            <a:off x="6524034" y="2366841"/>
            <a:ext cx="0" cy="96597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4">
            <a:extLst>
              <a:ext uri="{FF2B5EF4-FFF2-40B4-BE49-F238E27FC236}">
                <a16:creationId xmlns:a16="http://schemas.microsoft.com/office/drawing/2014/main" id="{BD7D2A00-F448-C802-C6C4-69B0457EBD4E}"/>
              </a:ext>
            </a:extLst>
          </p:cNvPr>
          <p:cNvCxnSpPr/>
          <p:nvPr/>
        </p:nvCxnSpPr>
        <p:spPr>
          <a:xfrm flipH="1">
            <a:off x="5466406" y="3338734"/>
            <a:ext cx="1043029" cy="62718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5">
            <a:extLst>
              <a:ext uri="{FF2B5EF4-FFF2-40B4-BE49-F238E27FC236}">
                <a16:creationId xmlns:a16="http://schemas.microsoft.com/office/drawing/2014/main" id="{D3FA6600-4F7D-07BC-DC9F-494CC4CF6972}"/>
              </a:ext>
            </a:extLst>
          </p:cNvPr>
          <p:cNvCxnSpPr/>
          <p:nvPr/>
        </p:nvCxnSpPr>
        <p:spPr>
          <a:xfrm>
            <a:off x="6547537" y="3338732"/>
            <a:ext cx="868666" cy="55005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F9222572-9EA7-D429-9A94-7DEB749691AC}"/>
              </a:ext>
            </a:extLst>
          </p:cNvPr>
          <p:cNvSpPr/>
          <p:nvPr/>
        </p:nvSpPr>
        <p:spPr>
          <a:xfrm>
            <a:off x="4468690" y="3505840"/>
            <a:ext cx="1424247" cy="142424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E09D49E-0E87-161F-0CB1-F975E017678E}"/>
              </a:ext>
            </a:extLst>
          </p:cNvPr>
          <p:cNvSpPr/>
          <p:nvPr/>
        </p:nvSpPr>
        <p:spPr>
          <a:xfrm>
            <a:off x="5809934" y="950007"/>
            <a:ext cx="1424247" cy="14242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58FDC11-96CC-9C10-6DF6-E37391A41754}"/>
              </a:ext>
            </a:extLst>
          </p:cNvPr>
          <p:cNvSpPr/>
          <p:nvPr/>
        </p:nvSpPr>
        <p:spPr>
          <a:xfrm>
            <a:off x="7234181" y="3505840"/>
            <a:ext cx="1424247" cy="142424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BE5B40-5CBD-310F-990D-24961CEB577E}"/>
              </a:ext>
            </a:extLst>
          </p:cNvPr>
          <p:cNvSpPr txBox="1"/>
          <p:nvPr/>
        </p:nvSpPr>
        <p:spPr>
          <a:xfrm>
            <a:off x="5955235" y="1458369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Registry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5FD93A-748D-68F8-1726-2D7A9C02629C}"/>
              </a:ext>
            </a:extLst>
          </p:cNvPr>
          <p:cNvSpPr txBox="1"/>
          <p:nvPr/>
        </p:nvSpPr>
        <p:spPr>
          <a:xfrm>
            <a:off x="4746933" y="4017908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Image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288111" y="4017908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4E28C6-B242-6167-504A-6898794779E3}"/>
              </a:ext>
            </a:extLst>
          </p:cNvPr>
          <p:cNvSpPr txBox="1"/>
          <p:nvPr/>
        </p:nvSpPr>
        <p:spPr>
          <a:xfrm>
            <a:off x="598456" y="4294947"/>
            <a:ext cx="38491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Fira Sans" panose="020B0503050000020004" pitchFamily="34" charset="0"/>
              </a:rPr>
              <a:t>컨테이너를 이미지화해서 간편한 이식 가능한 패키지로 </a:t>
            </a:r>
            <a:r>
              <a:rPr lang="ko-KR" altLang="en-US" sz="2000" dirty="0" err="1">
                <a:solidFill>
                  <a:srgbClr val="FF9900"/>
                </a:solidFill>
                <a:latin typeface="Fira Sans" panose="020B0503050000020004" pitchFamily="34" charset="0"/>
              </a:rPr>
              <a:t>패키징하는</a:t>
            </a:r>
            <a:r>
              <a:rPr lang="ko-KR" altLang="en-US" sz="2000" dirty="0">
                <a:latin typeface="Fira Sans" panose="020B0503050000020004" pitchFamily="34" charset="0"/>
              </a:rPr>
              <a:t> 컨테이너 플랫폼</a:t>
            </a:r>
            <a:endParaRPr lang="en-IN" sz="2000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183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40559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Namespace &amp; </a:t>
            </a:r>
            <a:r>
              <a:rPr lang="en-US" sz="3000" i="1" dirty="0" err="1">
                <a:latin typeface="Fira Sans Medium" panose="020B0603050000020004" pitchFamily="34" charset="0"/>
              </a:rPr>
              <a:t>cgroups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BE5B40-5CBD-310F-990D-24961CEB577E}"/>
              </a:ext>
            </a:extLst>
          </p:cNvPr>
          <p:cNvSpPr txBox="1"/>
          <p:nvPr/>
        </p:nvSpPr>
        <p:spPr>
          <a:xfrm>
            <a:off x="6019909" y="1458369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Registry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5FD93A-748D-68F8-1726-2D7A9C02629C}"/>
              </a:ext>
            </a:extLst>
          </p:cNvPr>
          <p:cNvSpPr txBox="1"/>
          <p:nvPr/>
        </p:nvSpPr>
        <p:spPr>
          <a:xfrm>
            <a:off x="4746933" y="4017908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Image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49783" y="4031119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0E40CDF-5683-202A-31A4-2DFEA65DFEE8}"/>
              </a:ext>
            </a:extLst>
          </p:cNvPr>
          <p:cNvSpPr/>
          <p:nvPr/>
        </p:nvSpPr>
        <p:spPr>
          <a:xfrm>
            <a:off x="710185" y="1374463"/>
            <a:ext cx="1003659" cy="26168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E9142C5-1BEE-B6CF-B63E-C8C871C961CE}"/>
              </a:ext>
            </a:extLst>
          </p:cNvPr>
          <p:cNvSpPr/>
          <p:nvPr/>
        </p:nvSpPr>
        <p:spPr>
          <a:xfrm>
            <a:off x="729175" y="4790965"/>
            <a:ext cx="1003659" cy="9662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68CA51-8FFB-2584-6A48-E86EE5CD8223}"/>
              </a:ext>
            </a:extLst>
          </p:cNvPr>
          <p:cNvSpPr txBox="1"/>
          <p:nvPr/>
        </p:nvSpPr>
        <p:spPr>
          <a:xfrm>
            <a:off x="338907" y="5074016"/>
            <a:ext cx="184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Fira Sans" panose="020B0503050000020004" pitchFamily="34" charset="0"/>
              </a:rPr>
              <a:t>cgroups</a:t>
            </a:r>
            <a:endParaRPr lang="ko-KR" altLang="en-US" sz="2000" dirty="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501DFF-F714-9933-1EE9-71B9BE9DE667}"/>
              </a:ext>
            </a:extLst>
          </p:cNvPr>
          <p:cNvSpPr txBox="1"/>
          <p:nvPr/>
        </p:nvSpPr>
        <p:spPr>
          <a:xfrm>
            <a:off x="1867682" y="1246952"/>
            <a:ext cx="9041826" cy="279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" altLang="ko-Kore-KR" sz="1500" dirty="0">
                <a:latin typeface="Fira Sans" panose="020B0503050000020004" pitchFamily="34" charset="0"/>
              </a:rPr>
              <a:t>MNT</a:t>
            </a: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 namespace - 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파일 시스템의 마운트 지점을 분할 격리</a:t>
            </a:r>
          </a:p>
          <a:p>
            <a:pPr algn="l">
              <a:lnSpc>
                <a:spcPct val="200000"/>
              </a:lnSpc>
            </a:pP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PID namespace - process ID</a:t>
            </a:r>
            <a:r>
              <a:rPr lang="ko-KR" altLang="en-US" sz="1500" i="0" dirty="0" err="1">
                <a:effectLst/>
                <a:latin typeface="Fira Sans" panose="020B0503050000020004" pitchFamily="34" charset="0"/>
              </a:rPr>
              <a:t>를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 분할 관리</a:t>
            </a:r>
          </a:p>
          <a:p>
            <a:pPr algn="l">
              <a:lnSpc>
                <a:spcPct val="200000"/>
              </a:lnSpc>
            </a:pP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NET namespace - 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네트워크 인터페이스</a:t>
            </a:r>
            <a:r>
              <a:rPr lang="en-US" altLang="ko-KR" sz="1500" i="0" dirty="0">
                <a:effectLst/>
                <a:latin typeface="Fira Sans" panose="020B0503050000020004" pitchFamily="34" charset="0"/>
              </a:rPr>
              <a:t>, </a:t>
            </a: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iptables 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등의 네트워크 리소스와 관련된 정보를 분할</a:t>
            </a:r>
          </a:p>
          <a:p>
            <a:pPr algn="l">
              <a:lnSpc>
                <a:spcPct val="200000"/>
              </a:lnSpc>
            </a:pP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IPC namespace – IPC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 리소스를 분할 격리</a:t>
            </a:r>
          </a:p>
          <a:p>
            <a:pPr algn="l">
              <a:lnSpc>
                <a:spcPct val="200000"/>
              </a:lnSpc>
            </a:pP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UTS namespace - 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호스트와 도메인 네임 별로 격리</a:t>
            </a:r>
          </a:p>
          <a:p>
            <a:pPr algn="l">
              <a:lnSpc>
                <a:spcPct val="200000"/>
              </a:lnSpc>
            </a:pP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USER namespace - user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와 </a:t>
            </a:r>
            <a:r>
              <a:rPr lang="en" altLang="ko-Kore-KR" sz="1500" i="0" dirty="0">
                <a:effectLst/>
                <a:latin typeface="Fira Sans" panose="020B0503050000020004" pitchFamily="34" charset="0"/>
              </a:rPr>
              <a:t>group id</a:t>
            </a:r>
            <a:r>
              <a:rPr lang="ko-KR" altLang="en-US" sz="1500" i="0" dirty="0" err="1">
                <a:effectLst/>
                <a:latin typeface="Fira Sans" panose="020B0503050000020004" pitchFamily="34" charset="0"/>
              </a:rPr>
              <a:t>를</a:t>
            </a:r>
            <a:r>
              <a:rPr lang="ko-KR" altLang="en-US" sz="1500" i="0" dirty="0">
                <a:effectLst/>
                <a:latin typeface="Fira Sans" panose="020B0503050000020004" pitchFamily="34" charset="0"/>
              </a:rPr>
              <a:t> 분할하고 격리</a:t>
            </a:r>
            <a:endParaRPr lang="en-US" altLang="ko-KR" sz="1500" spc="-150" dirty="0">
              <a:latin typeface="Fira Sans" panose="020B05030500000200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A1B35A-EE91-B40C-E1A2-D19880F9C172}"/>
              </a:ext>
            </a:extLst>
          </p:cNvPr>
          <p:cNvSpPr txBox="1"/>
          <p:nvPr/>
        </p:nvSpPr>
        <p:spPr>
          <a:xfrm>
            <a:off x="1928451" y="5156897"/>
            <a:ext cx="89810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500" spc="-150" dirty="0"/>
              <a:t>물리적 자원을 어디까지 허용할지에 대한 리소스 관리 역할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2365DC-8EFE-823F-4C11-8BB57C2E1570}"/>
              </a:ext>
            </a:extLst>
          </p:cNvPr>
          <p:cNvSpPr txBox="1"/>
          <p:nvPr/>
        </p:nvSpPr>
        <p:spPr>
          <a:xfrm>
            <a:off x="729175" y="2362316"/>
            <a:ext cx="937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Fira Sans" panose="020B0503050000020004" pitchFamily="34" charset="0"/>
              </a:rPr>
              <a:t>namespace</a:t>
            </a:r>
            <a:endParaRPr lang="ko-KR" altLang="en-US" sz="2000" dirty="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156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40559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Namespace &amp; </a:t>
            </a:r>
            <a:r>
              <a:rPr lang="en-US" sz="3000" i="1" dirty="0" err="1">
                <a:latin typeface="Fira Sans Medium" panose="020B0603050000020004" pitchFamily="34" charset="0"/>
              </a:rPr>
              <a:t>cgroups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49783" y="4031119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7AD9499-F083-6E5D-FB0C-D3F746DAA8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44" y="1668082"/>
            <a:ext cx="8436492" cy="35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926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EEE93-5BD7-A0BB-088A-0C6A76972F40}"/>
              </a:ext>
            </a:extLst>
          </p:cNvPr>
          <p:cNvSpPr txBox="1"/>
          <p:nvPr/>
        </p:nvSpPr>
        <p:spPr>
          <a:xfrm>
            <a:off x="1323324" y="272880"/>
            <a:ext cx="13997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Docker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sp>
        <p:nvSpPr>
          <p:cNvPr id="9" name="Graphic 4">
            <a:extLst>
              <a:ext uri="{FF2B5EF4-FFF2-40B4-BE49-F238E27FC236}">
                <a16:creationId xmlns:a16="http://schemas.microsoft.com/office/drawing/2014/main" id="{6B92B59D-43E0-F1B5-0535-61A38D630DEB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" name="Graphic 4">
            <a:extLst>
              <a:ext uri="{FF2B5EF4-FFF2-40B4-BE49-F238E27FC236}">
                <a16:creationId xmlns:a16="http://schemas.microsoft.com/office/drawing/2014/main" id="{13CF91CE-4B08-50E0-61D5-878794A56457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8AB6E2-BBCA-24AD-0E94-BB22570AFB02}"/>
              </a:ext>
            </a:extLst>
          </p:cNvPr>
          <p:cNvSpPr txBox="1"/>
          <p:nvPr/>
        </p:nvSpPr>
        <p:spPr>
          <a:xfrm>
            <a:off x="7349783" y="4031119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Fira Sans Medium" panose="020B0603050000020004" pitchFamily="34" charset="0"/>
              </a:rPr>
              <a:t>Container</a:t>
            </a:r>
            <a:endParaRPr lang="en-IN" sz="2000" i="1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62F6A4-D062-F7CE-4AB8-F4EBBCA61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36" y="1559721"/>
            <a:ext cx="7772400" cy="428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94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0DAC882-EE8C-41E4-8ACB-AFC718BC0E0B}"/>
              </a:ext>
            </a:extLst>
          </p:cNvPr>
          <p:cNvSpPr txBox="1"/>
          <p:nvPr/>
        </p:nvSpPr>
        <p:spPr>
          <a:xfrm>
            <a:off x="6225067" y="5099656"/>
            <a:ext cx="2256460" cy="6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3200" b="0" i="0" dirty="0">
                <a:solidFill>
                  <a:schemeClr val="bg1"/>
                </a:solidFill>
                <a:effectLst/>
                <a:latin typeface="Fira Sans Medium" panose="020B0603050000020004" pitchFamily="34" charset="0"/>
              </a:rPr>
              <a:t>JEFF BEZOS</a:t>
            </a:r>
            <a:endParaRPr lang="en-IN" sz="3200" dirty="0">
              <a:solidFill>
                <a:schemeClr val="bg1"/>
              </a:solidFill>
              <a:latin typeface="Fira Sans Medium" panose="020B06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402A20-4F59-88CA-A982-D967A6F4C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650" y="1689663"/>
            <a:ext cx="6829004" cy="244621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55BC80-BCC0-ACF8-C125-6D6952B5A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3048" y="914070"/>
            <a:ext cx="3214595" cy="42953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C42317-50C6-BD2E-9E15-727B07A6EFAE}"/>
              </a:ext>
            </a:extLst>
          </p:cNvPr>
          <p:cNvSpPr txBox="1"/>
          <p:nvPr/>
        </p:nvSpPr>
        <p:spPr>
          <a:xfrm>
            <a:off x="1809205" y="4481162"/>
            <a:ext cx="3619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Fira Sans Medium" panose="020B0603050000020004" pitchFamily="34" charset="0"/>
              </a:rPr>
              <a:t>이미지는 여러 개의</a:t>
            </a:r>
            <a:r>
              <a:rPr lang="en-US" altLang="ko-KR" dirty="0">
                <a:latin typeface="Fira Sans Medium" panose="020B0603050000020004" pitchFamily="34" charset="0"/>
              </a:rPr>
              <a:t> Layer</a:t>
            </a:r>
            <a:r>
              <a:rPr lang="ko-KR" altLang="en-US" dirty="0">
                <a:latin typeface="Fira Sans Medium" panose="020B0603050000020004" pitchFamily="34" charset="0"/>
              </a:rPr>
              <a:t>로 구성</a:t>
            </a:r>
            <a:endParaRPr lang="en-US" altLang="ko-KR" dirty="0">
              <a:latin typeface="Fira Sans Medium" panose="020B0603050000020004" pitchFamily="34" charset="0"/>
            </a:endParaRPr>
          </a:p>
          <a:p>
            <a:pPr algn="ctr"/>
            <a:r>
              <a:rPr lang="en-US" altLang="ko-KR" dirty="0">
                <a:latin typeface="Fira Sans Medium" panose="020B0603050000020004" pitchFamily="34" charset="0"/>
              </a:rPr>
              <a:t>=&gt;</a:t>
            </a:r>
            <a:r>
              <a:rPr lang="ko-KR" altLang="en-US" dirty="0">
                <a:latin typeface="Fira Sans Medium" panose="020B0603050000020004" pitchFamily="34" charset="0"/>
              </a:rPr>
              <a:t> 같은 </a:t>
            </a:r>
            <a:r>
              <a:rPr lang="en-US" altLang="ko-KR" dirty="0">
                <a:latin typeface="Fira Sans Medium" panose="020B0603050000020004" pitchFamily="34" charset="0"/>
              </a:rPr>
              <a:t>Layer</a:t>
            </a:r>
            <a:r>
              <a:rPr lang="ko-KR" altLang="en-US" dirty="0">
                <a:latin typeface="Fira Sans Medium" panose="020B0603050000020004" pitchFamily="34" charset="0"/>
              </a:rPr>
              <a:t>가 </a:t>
            </a:r>
            <a:r>
              <a:rPr lang="en-US" altLang="ko-KR" dirty="0">
                <a:latin typeface="Fira Sans Medium" panose="020B0603050000020004" pitchFamily="34" charset="0"/>
              </a:rPr>
              <a:t>local</a:t>
            </a:r>
            <a:r>
              <a:rPr lang="ko-KR" altLang="en-US" dirty="0">
                <a:latin typeface="Fira Sans Medium" panose="020B0603050000020004" pitchFamily="34" charset="0"/>
              </a:rPr>
              <a:t>에 존재하면 저장 시 다른 </a:t>
            </a:r>
            <a:r>
              <a:rPr lang="en-US" altLang="ko-KR" dirty="0">
                <a:latin typeface="Fira Sans Medium" panose="020B0603050000020004" pitchFamily="34" charset="0"/>
              </a:rPr>
              <a:t>Layer</a:t>
            </a:r>
            <a:r>
              <a:rPr lang="ko-KR" altLang="en-US" dirty="0">
                <a:latin typeface="Fira Sans Medium" panose="020B0603050000020004" pitchFamily="34" charset="0"/>
              </a:rPr>
              <a:t>만 </a:t>
            </a:r>
            <a:r>
              <a:rPr lang="en-US" altLang="ko-KR" dirty="0">
                <a:latin typeface="Fira Sans Medium" panose="020B0603050000020004" pitchFamily="34" charset="0"/>
              </a:rPr>
              <a:t>pull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CD32F4-19B1-3058-29FE-4B4F6643C7D2}"/>
              </a:ext>
            </a:extLst>
          </p:cNvPr>
          <p:cNvSpPr txBox="1"/>
          <p:nvPr/>
        </p:nvSpPr>
        <p:spPr>
          <a:xfrm>
            <a:off x="8033657" y="5209434"/>
            <a:ext cx="3662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Fira Sans Medium" panose="020B0603050000020004" pitchFamily="34" charset="0"/>
              </a:rPr>
              <a:t>컨테이너 실행 시 읽기 전용 위에 새로운 쓰기 가능한 레이어가 생성</a:t>
            </a:r>
            <a:endParaRPr lang="en-IN" altLang="ko-Kore-KR" dirty="0">
              <a:latin typeface="Fira Sans Medium" panose="020B06030500000200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0B95E0-7D3A-5C5B-A357-ED518B58C6AB}"/>
              </a:ext>
            </a:extLst>
          </p:cNvPr>
          <p:cNvSpPr txBox="1"/>
          <p:nvPr/>
        </p:nvSpPr>
        <p:spPr>
          <a:xfrm>
            <a:off x="1323324" y="272880"/>
            <a:ext cx="361990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>
                <a:latin typeface="Fira Sans Medium" panose="020B0603050000020004" pitchFamily="34" charset="0"/>
              </a:rPr>
              <a:t>Docker Image Layer</a:t>
            </a:r>
            <a:endParaRPr lang="en-IN" sz="3000" i="1" dirty="0">
              <a:latin typeface="Fira Sans Medium" panose="020B0603050000020004" pitchFamily="34" charset="0"/>
            </a:endParaRPr>
          </a:p>
        </p:txBody>
      </p:sp>
      <p:grpSp>
        <p:nvGrpSpPr>
          <p:cNvPr id="2" name="Group 64">
            <a:extLst>
              <a:ext uri="{FF2B5EF4-FFF2-40B4-BE49-F238E27FC236}">
                <a16:creationId xmlns:a16="http://schemas.microsoft.com/office/drawing/2014/main" id="{3AD5A61D-AF64-811E-C235-5AD1BC9D5D0C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3" name="Graphic 4">
              <a:extLst>
                <a:ext uri="{FF2B5EF4-FFF2-40B4-BE49-F238E27FC236}">
                  <a16:creationId xmlns:a16="http://schemas.microsoft.com/office/drawing/2014/main" id="{3466D39D-79A7-DA01-F184-923B5F7AB710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5" name="Graphic 4">
              <a:extLst>
                <a:ext uri="{FF2B5EF4-FFF2-40B4-BE49-F238E27FC236}">
                  <a16:creationId xmlns:a16="http://schemas.microsoft.com/office/drawing/2014/main" id="{8385B4BD-2775-E3BD-E81B-D852F000C77A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" name="Graphic 11">
            <a:extLst>
              <a:ext uri="{FF2B5EF4-FFF2-40B4-BE49-F238E27FC236}">
                <a16:creationId xmlns:a16="http://schemas.microsoft.com/office/drawing/2014/main" id="{8C93E270-4AE5-B625-9883-659F60235CE6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810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</TotalTime>
  <Words>631</Words>
  <Application>Microsoft Macintosh PowerPoint</Application>
  <PresentationFormat>와이드스크린</PresentationFormat>
  <Paragraphs>131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1" baseType="lpstr">
      <vt:lpstr>Fira Sans</vt:lpstr>
      <vt:lpstr>Calibri</vt:lpstr>
      <vt:lpstr>Roboto</vt:lpstr>
      <vt:lpstr>Arial</vt:lpstr>
      <vt:lpstr>Fira Sans Medium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김 수민</cp:lastModifiedBy>
  <cp:revision>256</cp:revision>
  <dcterms:created xsi:type="dcterms:W3CDTF">2021-11-17T09:33:18Z</dcterms:created>
  <dcterms:modified xsi:type="dcterms:W3CDTF">2023-05-31T04:18:52Z</dcterms:modified>
</cp:coreProperties>
</file>

<file path=docProps/thumbnail.jpeg>
</file>